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147483038" r:id="rId5"/>
    <p:sldId id="2147483033" r:id="rId6"/>
    <p:sldId id="2147483021" r:id="rId7"/>
    <p:sldId id="2147483046" r:id="rId8"/>
    <p:sldId id="2147483043" r:id="rId9"/>
    <p:sldId id="2147483047" r:id="rId10"/>
    <p:sldId id="2147483040" r:id="rId11"/>
    <p:sldId id="2147483048" r:id="rId12"/>
    <p:sldId id="2147483042" r:id="rId13"/>
    <p:sldId id="2147483049" r:id="rId14"/>
    <p:sldId id="2147483044" r:id="rId15"/>
    <p:sldId id="2147483050" r:id="rId16"/>
    <p:sldId id="2147483028" r:id="rId17"/>
    <p:sldId id="2147483045" r:id="rId18"/>
    <p:sldId id="2147471855" r:id="rId19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344F41-70FC-98DE-7DC0-E10DD0283E3E}" name="Herold Laure" initials="LH" userId="S::laure.herold@ema.europa.eu::adac11cb-d3e2-448a-bbaf-99891d436609" providerId="AD"/>
  <p188:author id="{43ED3E81-66C3-91CA-A292-D7A85952E71B}" name="Renāte Kušķe" initials="RK" userId="S::Renate.Kuske@pvd.gov.lv::3b37d0c7-8ede-42b4-8cd4-393c7c2c32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2ED"/>
    <a:srgbClr val="E5F7F5"/>
    <a:srgbClr val="FFFAE7"/>
    <a:srgbClr val="3AB9A3"/>
    <a:srgbClr val="072B5D"/>
    <a:srgbClr val="D0CECE"/>
    <a:srgbClr val="0A6FFD"/>
    <a:srgbClr val="E60000"/>
    <a:srgbClr val="00549F"/>
    <a:srgbClr val="005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94082"/>
  </p:normalViewPr>
  <p:slideViewPr>
    <p:cSldViewPr snapToGrid="0">
      <p:cViewPr>
        <p:scale>
          <a:sx n="148" d="100"/>
          <a:sy n="148" d="100"/>
        </p:scale>
        <p:origin x="-1278" y="-1860"/>
      </p:cViewPr>
      <p:guideLst/>
    </p:cSldViewPr>
  </p:slideViewPr>
  <p:outlineViewPr>
    <p:cViewPr>
      <p:scale>
        <a:sx n="33" d="100"/>
        <a:sy n="33" d="100"/>
      </p:scale>
      <p:origin x="0" y="-31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59DAC6-8EA8-0A7E-8557-AAFE9215BA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Verdana Pro" panose="020B060403050404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069B82-6BB7-4E11-E216-EEBF684F4A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5866-062F-B44B-AC17-C6F56F5B636D}" type="datetimeFigureOut">
              <a:rPr lang="en-GB" smtClean="0">
                <a:latin typeface="Verdana Pro" panose="020B0604030504040204" pitchFamily="34" charset="0"/>
              </a:rPr>
              <a:t>08/04/2025</a:t>
            </a:fld>
            <a:endParaRPr lang="en-GB">
              <a:latin typeface="Verdana Pro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3CE78-69C8-2461-B873-FD1BFE6E06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Verdana Pro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41B45-BEC8-ECB8-9A12-B8F98BD11C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7D190-7105-0147-89DC-985BE22C8944}" type="slidenum">
              <a:rPr lang="en-GB" smtClean="0">
                <a:latin typeface="Verdana Pro" panose="020B0604030504040204" pitchFamily="34" charset="0"/>
              </a:rPr>
              <a:t>‹#›</a:t>
            </a:fld>
            <a:endParaRPr lang="en-GB">
              <a:latin typeface="Verdana Pro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76017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 Pro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 Pro" panose="020B0604030504040204" pitchFamily="34" charset="0"/>
              </a:defRPr>
            </a:lvl1pPr>
          </a:lstStyle>
          <a:p>
            <a:fld id="{AFAFFFA7-35CD-EA49-8701-45E304657B05}" type="datetimeFigureOut">
              <a:rPr lang="en-GB" smtClean="0"/>
              <a:pPr/>
              <a:t>08/04/2025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 Pro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 Pro" panose="020B0604030504040204" pitchFamily="34" charset="0"/>
              </a:defRPr>
            </a:lvl1pPr>
          </a:lstStyle>
          <a:p>
            <a:fld id="{7B5906B2-5D16-8A42-AA57-51BBB41CB5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41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b="0" i="0" kern="1200">
        <a:solidFill>
          <a:schemeClr val="tx1"/>
        </a:solidFill>
        <a:latin typeface="Verdana Pro" panose="020B0604030504040204" pitchFamily="34" charset="0"/>
        <a:ea typeface="+mn-ea"/>
        <a:cs typeface="+mn-cs"/>
      </a:defRPr>
    </a:lvl1pPr>
    <a:lvl2pPr marL="457189" algn="l" defTabSz="914377" rtl="0" eaLnBrk="1" latinLnBrk="0" hangingPunct="1">
      <a:defRPr sz="1200" b="0" i="0" kern="1200">
        <a:solidFill>
          <a:schemeClr val="tx1"/>
        </a:solidFill>
        <a:latin typeface="Verdana Pro" panose="020B0604030504040204" pitchFamily="34" charset="0"/>
        <a:ea typeface="+mn-ea"/>
        <a:cs typeface="+mn-cs"/>
      </a:defRPr>
    </a:lvl2pPr>
    <a:lvl3pPr marL="914377" algn="l" defTabSz="914377" rtl="0" eaLnBrk="1" latinLnBrk="0" hangingPunct="1">
      <a:defRPr sz="1200" b="0" i="0" kern="1200">
        <a:solidFill>
          <a:schemeClr val="tx1"/>
        </a:solidFill>
        <a:latin typeface="Verdana Pro" panose="020B0604030504040204" pitchFamily="34" charset="0"/>
        <a:ea typeface="+mn-ea"/>
        <a:cs typeface="+mn-cs"/>
      </a:defRPr>
    </a:lvl3pPr>
    <a:lvl4pPr marL="1371566" algn="l" defTabSz="914377" rtl="0" eaLnBrk="1" latinLnBrk="0" hangingPunct="1">
      <a:defRPr sz="1200" b="0" i="0" kern="1200">
        <a:solidFill>
          <a:schemeClr val="tx1"/>
        </a:solidFill>
        <a:latin typeface="Verdana Pro" panose="020B0604030504040204" pitchFamily="34" charset="0"/>
        <a:ea typeface="+mn-ea"/>
        <a:cs typeface="+mn-cs"/>
      </a:defRPr>
    </a:lvl4pPr>
    <a:lvl5pPr marL="1828754" algn="l" defTabSz="914377" rtl="0" eaLnBrk="1" latinLnBrk="0" hangingPunct="1">
      <a:defRPr sz="1200" b="0" i="0" kern="1200">
        <a:solidFill>
          <a:schemeClr val="tx1"/>
        </a:solidFill>
        <a:latin typeface="Verdana Pro" panose="020B0604030504040204" pitchFamily="34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906B2-5D16-8A42-AA57-51BBB41CB58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18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906B2-5D16-8A42-AA57-51BBB41CB586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842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reflex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DE28D0-0D3C-19D3-A434-ECCA57252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pic>
        <p:nvPicPr>
          <p:cNvPr id="8" name="Graphic 7" descr="European Medicines Agency logo">
            <a:extLst>
              <a:ext uri="{FF2B5EF4-FFF2-40B4-BE49-F238E27FC236}">
                <a16:creationId xmlns:a16="http://schemas.microsoft.com/office/drawing/2014/main" id="{A3900971-D8AE-E4FF-E2D1-542B50FD31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800" y="410634"/>
            <a:ext cx="1295314" cy="49345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B0191CE-3BEA-CD39-D84D-9D13CA003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923592"/>
            <a:ext cx="5404556" cy="1490396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 – max 3 lines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2EE4008-22D4-F8CA-BEB7-57AE7DD62B8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31801" y="3582680"/>
            <a:ext cx="5404556" cy="1243707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5328000"/>
            <a:ext cx="5404556" cy="874707"/>
          </a:xfrm>
        </p:spPr>
        <p:txBody>
          <a:bodyPr bIns="0" anchor="b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28545A3-0594-9B7E-8795-1E4956041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096000" y="0"/>
            <a:ext cx="6096000" cy="6858000"/>
          </a:xfrm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 descr="Federation of Veterinarians of Europe logo">
            <a:extLst>
              <a:ext uri="{FF2B5EF4-FFF2-40B4-BE49-F238E27FC236}">
                <a16:creationId xmlns:a16="http://schemas.microsoft.com/office/drawing/2014/main" id="{AA7C207A-AF6B-DC77-4ABF-7A4E705CA6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870" y="257823"/>
            <a:ext cx="1717662" cy="60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68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_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799" y="1653118"/>
            <a:ext cx="5568951" cy="427143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4" y="1653118"/>
            <a:ext cx="5568948" cy="427143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8F4829F-D08D-5623-8548-5332988A7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54D66C8-28AE-9C2E-0CB7-91E252C86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536424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Veterinary pharmacovigilance: adverse event reporting in the EU</a:t>
            </a:r>
          </a:p>
          <a:p>
            <a:r>
              <a:rPr lang="en-GB"/>
              <a:t>
</a:t>
            </a:r>
          </a:p>
        </p:txBody>
      </p:sp>
      <p:pic>
        <p:nvPicPr>
          <p:cNvPr id="7" name="Picture 6" descr="A green and black logo&#10;&#10;AI-generated content may be incorrect.">
            <a:extLst>
              <a:ext uri="{FF2B5EF4-FFF2-40B4-BE49-F238E27FC236}">
                <a16:creationId xmlns:a16="http://schemas.microsoft.com/office/drawing/2014/main" id="{6D2C4603-7C07-A340-0EB2-72BE548CE3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390" y="6096497"/>
            <a:ext cx="1549238" cy="566219"/>
          </a:xfrm>
          <a:prstGeom prst="rect">
            <a:avLst/>
          </a:prstGeom>
        </p:spPr>
      </p:pic>
      <p:pic>
        <p:nvPicPr>
          <p:cNvPr id="8" name="Picture 7" descr="European Medicines Agency logo">
            <a:extLst>
              <a:ext uri="{FF2B5EF4-FFF2-40B4-BE49-F238E27FC236}">
                <a16:creationId xmlns:a16="http://schemas.microsoft.com/office/drawing/2014/main" id="{D1B2952B-0D36-8C50-BF40-0822BDB37F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03" y="6282203"/>
            <a:ext cx="1097497" cy="3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1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_3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799" y="1653118"/>
            <a:ext cx="3646489" cy="427143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1965" y="1653118"/>
            <a:ext cx="3646489" cy="427143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E8FDA68-372F-0FA0-07A8-97EB563511D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113713" y="1653118"/>
            <a:ext cx="3646489" cy="427143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8F4829F-D08D-5623-8548-5332988A7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54D66C8-28AE-9C2E-0CB7-91E252C86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536424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Veterinary pharmacovigilance: adverse event reporting in the EU</a:t>
            </a:r>
          </a:p>
          <a:p>
            <a:r>
              <a:rPr lang="en-GB"/>
              <a:t>
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ED725521-DE04-FB5A-3F8F-FFE96CAFC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390" y="6096497"/>
            <a:ext cx="1549238" cy="566219"/>
          </a:xfrm>
          <a:prstGeom prst="rect">
            <a:avLst/>
          </a:prstGeom>
        </p:spPr>
      </p:pic>
      <p:pic>
        <p:nvPicPr>
          <p:cNvPr id="9" name="Picture 8" descr="European Medicines Agency logo">
            <a:extLst>
              <a:ext uri="{FF2B5EF4-FFF2-40B4-BE49-F238E27FC236}">
                <a16:creationId xmlns:a16="http://schemas.microsoft.com/office/drawing/2014/main" id="{C6088024-041E-A8F3-6A8F-194D0F7A1E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03" y="6282203"/>
            <a:ext cx="1097497" cy="3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88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-columns-with-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4C5BF30-19A7-E0CC-D221-E6E0554A1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2" y="2084918"/>
            <a:ext cx="5567549" cy="690033"/>
          </a:xfrm>
        </p:spPr>
        <p:txBody>
          <a:bodyPr/>
          <a:lstStyle>
            <a:lvl1pPr marL="12600" indent="0">
              <a:buNone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edit, max. 2 lines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A26A9-CBE6-817C-A325-404D4874F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2774952"/>
            <a:ext cx="5568948" cy="3149600"/>
          </a:xfrm>
        </p:spPr>
        <p:txBody>
          <a:bodyPr/>
          <a:lstStyle>
            <a:lvl1pPr marL="12600" indent="0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F2AFA0DD-B73C-719E-8AC0-5123B46FA3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1251" y="2084918"/>
            <a:ext cx="5568948" cy="690033"/>
          </a:xfrm>
        </p:spPr>
        <p:txBody>
          <a:bodyPr/>
          <a:lstStyle>
            <a:lvl1pPr marL="12600" indent="0">
              <a:buNone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edit, max. 2 lines</a:t>
            </a:r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A682292-90BE-C852-B235-96AA7BDD64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1251" y="2774952"/>
            <a:ext cx="5568948" cy="3149600"/>
          </a:xfrm>
        </p:spPr>
        <p:txBody>
          <a:bodyPr/>
          <a:lstStyle>
            <a:lvl1pPr marL="12600" indent="0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AFFF1B-3FF1-803B-0F36-8793C15DF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75CA11-B147-486B-8607-2FDE6B356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5364242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Veterinary pharmacovigilance: adverse event reporting in the EU</a:t>
            </a:r>
          </a:p>
          <a:p>
            <a:r>
              <a:rPr lang="en-GB"/>
              <a:t>
</a:t>
            </a:r>
          </a:p>
        </p:txBody>
      </p:sp>
      <p:pic>
        <p:nvPicPr>
          <p:cNvPr id="12" name="Picture 11" descr="A green and black logo&#10;&#10;AI-generated content may be incorrect.">
            <a:extLst>
              <a:ext uri="{FF2B5EF4-FFF2-40B4-BE49-F238E27FC236}">
                <a16:creationId xmlns:a16="http://schemas.microsoft.com/office/drawing/2014/main" id="{C94F317B-A748-13D5-372D-6C69ED4D08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390" y="6096497"/>
            <a:ext cx="1549238" cy="566219"/>
          </a:xfrm>
          <a:prstGeom prst="rect">
            <a:avLst/>
          </a:prstGeom>
        </p:spPr>
      </p:pic>
      <p:pic>
        <p:nvPicPr>
          <p:cNvPr id="14" name="Picture 13" descr="European Medicines Agency logo">
            <a:extLst>
              <a:ext uri="{FF2B5EF4-FFF2-40B4-BE49-F238E27FC236}">
                <a16:creationId xmlns:a16="http://schemas.microsoft.com/office/drawing/2014/main" id="{28E6BBC1-3C1F-0AA1-12A1-1109E4E895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03" y="6282203"/>
            <a:ext cx="1097497" cy="3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1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3-columns-with-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4C5BF30-19A7-E0CC-D221-E6E0554A1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2" y="2084918"/>
            <a:ext cx="3646101" cy="690033"/>
          </a:xfrm>
        </p:spPr>
        <p:txBody>
          <a:bodyPr/>
          <a:lstStyle>
            <a:lvl1pPr marL="12600" indent="0">
              <a:buNone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edit, max. 2 lines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A26A9-CBE6-817C-A325-404D4874F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2774952"/>
            <a:ext cx="3647017" cy="3149600"/>
          </a:xfrm>
        </p:spPr>
        <p:txBody>
          <a:bodyPr/>
          <a:lstStyle>
            <a:lvl1pPr marL="12600" indent="0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F2AFA0DD-B73C-719E-8AC0-5123B46FA3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70519" y="2084918"/>
            <a:ext cx="3650048" cy="690033"/>
          </a:xfrm>
        </p:spPr>
        <p:txBody>
          <a:bodyPr/>
          <a:lstStyle>
            <a:lvl1pPr marL="12600" indent="0">
              <a:buNone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edit, max. 2 lines</a:t>
            </a:r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A682292-90BE-C852-B235-96AA7BDD64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0519" y="2774952"/>
            <a:ext cx="3650048" cy="3149600"/>
          </a:xfrm>
        </p:spPr>
        <p:txBody>
          <a:bodyPr/>
          <a:lstStyle>
            <a:lvl1pPr marL="12600" indent="0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DDB8593-6593-ECFE-6A37-DA383B9CD4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0156" y="2084918"/>
            <a:ext cx="3650048" cy="690033"/>
          </a:xfrm>
        </p:spPr>
        <p:txBody>
          <a:bodyPr/>
          <a:lstStyle>
            <a:lvl1pPr marL="12600" indent="0">
              <a:buNone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edit, max. 2 lines</a:t>
            </a:r>
            <a:endParaRPr lang="en-GB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66DED01-7CA3-AB9F-7436-0238B68D86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3185" y="2774952"/>
            <a:ext cx="3647016" cy="3149600"/>
          </a:xfrm>
        </p:spPr>
        <p:txBody>
          <a:bodyPr/>
          <a:lstStyle>
            <a:lvl1pPr marL="12600" indent="0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AFFF1B-3FF1-803B-0F36-8793C15DF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75CA11-B147-486B-8607-2FDE6B356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536424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Veterinary pharmacovigilance: adverse event reporting in the EU</a:t>
            </a:r>
          </a:p>
          <a:p>
            <a:r>
              <a:rPr lang="en-GB"/>
              <a:t>
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660E8A14-BD06-BB65-E736-591310F198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390" y="6096497"/>
            <a:ext cx="1549238" cy="566219"/>
          </a:xfrm>
          <a:prstGeom prst="rect">
            <a:avLst/>
          </a:prstGeom>
        </p:spPr>
      </p:pic>
      <p:pic>
        <p:nvPicPr>
          <p:cNvPr id="9" name="Picture 8" descr="European Medicines Agency logo">
            <a:extLst>
              <a:ext uri="{FF2B5EF4-FFF2-40B4-BE49-F238E27FC236}">
                <a16:creationId xmlns:a16="http://schemas.microsoft.com/office/drawing/2014/main" id="{C288575C-D65C-C2F2-2AB8-73D44AD8FF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03" y="6282203"/>
            <a:ext cx="1097497" cy="3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33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4-columns-with-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4C5BF30-19A7-E0CC-D221-E6E0554A1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2084918"/>
            <a:ext cx="2688167" cy="690033"/>
          </a:xfrm>
        </p:spPr>
        <p:txBody>
          <a:bodyPr/>
          <a:lstStyle>
            <a:lvl1pPr marL="12600" indent="0">
              <a:buNone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edit, max. 2 lines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A26A9-CBE6-817C-A325-404D4874F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2774952"/>
            <a:ext cx="2679700" cy="3149600"/>
          </a:xfrm>
        </p:spPr>
        <p:txBody>
          <a:bodyPr/>
          <a:lstStyle>
            <a:lvl1pPr marL="12600" indent="0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936E96F-0BB8-94D6-27FA-DFBFEC487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219532" y="2084551"/>
            <a:ext cx="0" cy="3840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F2AFA0DD-B73C-719E-8AC0-5123B46FA3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12585" y="2084918"/>
            <a:ext cx="2688167" cy="690033"/>
          </a:xfrm>
        </p:spPr>
        <p:txBody>
          <a:bodyPr/>
          <a:lstStyle>
            <a:lvl1pPr marL="12600" indent="0">
              <a:buNone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edit, max. 2 lines</a:t>
            </a:r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A682292-90BE-C852-B235-96AA7BDD64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585" y="2774952"/>
            <a:ext cx="2679700" cy="3149600"/>
          </a:xfrm>
        </p:spPr>
        <p:txBody>
          <a:bodyPr/>
          <a:lstStyle>
            <a:lvl1pPr marL="12600" indent="0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00ABE4-4A98-1C6F-EA38-83D944952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74224"/>
            <a:ext cx="0" cy="3840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DDB8593-6593-ECFE-6A37-DA383B9CD4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9718" y="2084918"/>
            <a:ext cx="2688167" cy="690033"/>
          </a:xfrm>
        </p:spPr>
        <p:txBody>
          <a:bodyPr/>
          <a:lstStyle>
            <a:lvl1pPr marL="12600" indent="0">
              <a:buNone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edit, max. 2 lines</a:t>
            </a:r>
            <a:endParaRPr lang="en-GB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66DED01-7CA3-AB9F-7436-0238B68D86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99718" y="2774952"/>
            <a:ext cx="2679700" cy="3149600"/>
          </a:xfrm>
        </p:spPr>
        <p:txBody>
          <a:bodyPr/>
          <a:lstStyle>
            <a:lvl1pPr marL="12600" indent="0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070DDE-620D-5E38-B04E-2D4BE747D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77745" y="2084551"/>
            <a:ext cx="0" cy="3840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23EE55ED-DD76-B5F6-8344-8E5A1D3046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67609" y="2084918"/>
            <a:ext cx="2688167" cy="690033"/>
          </a:xfrm>
        </p:spPr>
        <p:txBody>
          <a:bodyPr/>
          <a:lstStyle>
            <a:lvl1pPr marL="12600" indent="0">
              <a:buNone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edit, max. 2 lines</a:t>
            </a:r>
            <a:endParaRPr lang="en-GB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4F154AB9-DF00-3D21-7437-E1D0C03EFD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67609" y="2774952"/>
            <a:ext cx="2679700" cy="3149600"/>
          </a:xfrm>
        </p:spPr>
        <p:txBody>
          <a:bodyPr/>
          <a:lstStyle>
            <a:lvl1pPr marL="12600" indent="0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D0729025-B0C5-BB87-2776-67100CB2D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B8BCBB19-6977-BEB9-481B-C183907C3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5364237" cy="318870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Veterinary pharmacovigilance: adverse event reporting in the EU</a:t>
            </a:r>
          </a:p>
          <a:p>
            <a:r>
              <a:rPr lang="en-GB"/>
              <a:t>
</a:t>
            </a:r>
          </a:p>
        </p:txBody>
      </p:sp>
      <p:pic>
        <p:nvPicPr>
          <p:cNvPr id="6" name="Picture 5" descr="A green and black logo&#10;&#10;AI-generated content may be incorrect.">
            <a:extLst>
              <a:ext uri="{FF2B5EF4-FFF2-40B4-BE49-F238E27FC236}">
                <a16:creationId xmlns:a16="http://schemas.microsoft.com/office/drawing/2014/main" id="{764E3B5C-0319-D0A1-51F1-860B4F45F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390" y="6096497"/>
            <a:ext cx="1549238" cy="566219"/>
          </a:xfrm>
          <a:prstGeom prst="rect">
            <a:avLst/>
          </a:prstGeom>
        </p:spPr>
      </p:pic>
      <p:pic>
        <p:nvPicPr>
          <p:cNvPr id="7" name="Picture 6" descr="European Medicines Agency logo">
            <a:extLst>
              <a:ext uri="{FF2B5EF4-FFF2-40B4-BE49-F238E27FC236}">
                <a16:creationId xmlns:a16="http://schemas.microsoft.com/office/drawing/2014/main" id="{7A403205-6E92-1582-9BAB-E29EC49884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03" y="6282203"/>
            <a:ext cx="1097497" cy="3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20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2-columns-with-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B56367B1-B9DE-51C0-8F42-CFFC2A58C50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48002" y="1660057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A26A9-CBE6-817C-A325-404D4874F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088" y="2856990"/>
            <a:ext cx="3650047" cy="3067560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3627513-7F9A-D8F4-246C-58A4070103C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9752" y="1660057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A682292-90BE-C852-B235-96AA7BDD64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2836" y="2856990"/>
            <a:ext cx="3650048" cy="3067560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6D9CBDD-E0D7-20E6-95F0-E2A5D4E49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6994629-7DFA-71D5-A453-C4D40822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536424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Veterinary pharmacovigilance: adverse event reporting in the EU</a:t>
            </a:r>
          </a:p>
          <a:p>
            <a:r>
              <a:rPr lang="en-GB"/>
              <a:t>
</a:t>
            </a:r>
          </a:p>
        </p:txBody>
      </p:sp>
      <p:pic>
        <p:nvPicPr>
          <p:cNvPr id="6" name="Picture 5" descr="A green and black logo&#10;&#10;AI-generated content may be incorrect.">
            <a:extLst>
              <a:ext uri="{FF2B5EF4-FFF2-40B4-BE49-F238E27FC236}">
                <a16:creationId xmlns:a16="http://schemas.microsoft.com/office/drawing/2014/main" id="{77588CB0-0965-7D83-51CC-AB2C3C475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390" y="6096497"/>
            <a:ext cx="1549238" cy="566219"/>
          </a:xfrm>
          <a:prstGeom prst="rect">
            <a:avLst/>
          </a:prstGeom>
        </p:spPr>
      </p:pic>
      <p:pic>
        <p:nvPicPr>
          <p:cNvPr id="7" name="Picture 6" descr="European Medicines Agency logo">
            <a:extLst>
              <a:ext uri="{FF2B5EF4-FFF2-40B4-BE49-F238E27FC236}">
                <a16:creationId xmlns:a16="http://schemas.microsoft.com/office/drawing/2014/main" id="{AC00DBF5-CD41-A5F3-A4D0-CB2DB8043C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03" y="6282203"/>
            <a:ext cx="1097497" cy="3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49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3-columns-with-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B56367B1-B9DE-51C0-8F42-CFFC2A58C50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25685" y="1660059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A26A9-CBE6-817C-A325-404D4874F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771" y="2856992"/>
            <a:ext cx="3650047" cy="3067560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3627513-7F9A-D8F4-246C-58A4070103C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567435" y="1660059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A682292-90BE-C852-B235-96AA7BDD64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0519" y="2856992"/>
            <a:ext cx="3650048" cy="3067560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DF5DD8DB-E386-71DE-0F39-B423FE3BB10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408585" y="1660059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66DED01-7CA3-AB9F-7436-0238B68D86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3185" y="2856992"/>
            <a:ext cx="3647016" cy="3067560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6D9CBDD-E0D7-20E6-95F0-E2A5D4E49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6994629-7DFA-71D5-A453-C4D40822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536424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Veterinary pharmacovigilance: adverse event reporting in the EU</a:t>
            </a:r>
          </a:p>
          <a:p>
            <a:r>
              <a:rPr lang="en-GB"/>
              <a:t>
</a:t>
            </a:r>
          </a:p>
        </p:txBody>
      </p:sp>
      <p:pic>
        <p:nvPicPr>
          <p:cNvPr id="6" name="Picture 5" descr="A green and black logo&#10;&#10;AI-generated content may be incorrect.">
            <a:extLst>
              <a:ext uri="{FF2B5EF4-FFF2-40B4-BE49-F238E27FC236}">
                <a16:creationId xmlns:a16="http://schemas.microsoft.com/office/drawing/2014/main" id="{55DC1431-2CFA-A989-54FB-D4D8830B8F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390" y="6096497"/>
            <a:ext cx="1549238" cy="566219"/>
          </a:xfrm>
          <a:prstGeom prst="rect">
            <a:avLst/>
          </a:prstGeom>
        </p:spPr>
      </p:pic>
      <p:pic>
        <p:nvPicPr>
          <p:cNvPr id="7" name="Picture 6" descr="European Medicines Agency logo">
            <a:extLst>
              <a:ext uri="{FF2B5EF4-FFF2-40B4-BE49-F238E27FC236}">
                <a16:creationId xmlns:a16="http://schemas.microsoft.com/office/drawing/2014/main" id="{5F0BDAF2-513C-3B8A-F64D-AAFE4BBABE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03" y="6282203"/>
            <a:ext cx="1097497" cy="3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41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4-columns-with-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B56367B1-B9DE-51C0-8F42-CFFC2A58C50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245996" y="1656547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A26A9-CBE6-817C-A325-404D4874F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771" y="2856992"/>
            <a:ext cx="2690667" cy="3067560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729E7C3E-4F33-E57A-24BF-8EC72B1DB29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127260" y="1656547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D521CA2-1E56-DE1F-59F1-7B5E65EE605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10035" y="2856992"/>
            <a:ext cx="2690667" cy="3067560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287332DD-1AF2-8E11-7BAA-0671A9C8C00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08524" y="1656547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6477A8F-5E22-1C06-0924-D5906817A86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91299" y="2856992"/>
            <a:ext cx="2690667" cy="3067560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2B909924-FEEC-F2B7-58A6-37C4C845826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889788" y="1656547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43E684B-E2F7-D263-9965-3D2A198C111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072563" y="2856992"/>
            <a:ext cx="2690667" cy="3067560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6D9CBDD-E0D7-20E6-95F0-E2A5D4E49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6994629-7DFA-71D5-A453-C4D40822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5364290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Veterinary pharmacovigilance: adverse event reporting in the EU</a:t>
            </a:r>
          </a:p>
          <a:p>
            <a:r>
              <a:rPr lang="en-GB"/>
              <a:t>
</a:t>
            </a:r>
          </a:p>
        </p:txBody>
      </p:sp>
      <p:pic>
        <p:nvPicPr>
          <p:cNvPr id="15" name="Picture 14" descr="A green and black logo&#10;&#10;AI-generated content may be incorrect.">
            <a:extLst>
              <a:ext uri="{FF2B5EF4-FFF2-40B4-BE49-F238E27FC236}">
                <a16:creationId xmlns:a16="http://schemas.microsoft.com/office/drawing/2014/main" id="{CB4A3352-DA7D-0D82-E6FC-C6067413F8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390" y="6096497"/>
            <a:ext cx="1549238" cy="566219"/>
          </a:xfrm>
          <a:prstGeom prst="rect">
            <a:avLst/>
          </a:prstGeom>
        </p:spPr>
      </p:pic>
      <p:pic>
        <p:nvPicPr>
          <p:cNvPr id="16" name="Picture 15" descr="European Medicines Agency logo">
            <a:extLst>
              <a:ext uri="{FF2B5EF4-FFF2-40B4-BE49-F238E27FC236}">
                <a16:creationId xmlns:a16="http://schemas.microsoft.com/office/drawing/2014/main" id="{65AD9D32-C503-1B7C-EA50-892D9EECA4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03" y="6282203"/>
            <a:ext cx="1097497" cy="3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0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5-columns-with-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6903CEA5-EF6D-85BE-3D4E-C817DC75451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88865" y="1660059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E34F5BA0-1D39-1251-EB88-D40F76C5C2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8771" y="2799739"/>
            <a:ext cx="1922318" cy="433153"/>
          </a:xfrm>
        </p:spPr>
        <p:txBody>
          <a:bodyPr/>
          <a:lstStyle>
            <a:lvl1pPr marL="12600" indent="0" algn="ctr">
              <a:buNone/>
              <a:defRPr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edit, max. 2 lines</a:t>
            </a:r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2BC7F77-21CF-9C86-387B-20F21CC57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771" y="3316356"/>
            <a:ext cx="1922317" cy="2475842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4940FD7B-DF92-C10D-57AE-EF10D8C9FFB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233806" y="1660059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DDAA4EB7-44CF-1ECB-48D0-FDEB8F5AC80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85285" y="2799739"/>
            <a:ext cx="1905316" cy="433153"/>
          </a:xfrm>
        </p:spPr>
        <p:txBody>
          <a:bodyPr/>
          <a:lstStyle>
            <a:lvl1pPr marL="12600" indent="0" algn="ctr">
              <a:buNone/>
              <a:defRPr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edit, max. 2 lines</a:t>
            </a:r>
            <a:endParaRPr lang="en-GB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A168564-F001-2FD8-4BAC-B46DABC64D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81734" y="3316356"/>
            <a:ext cx="1920875" cy="2475842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E666E8C4-4907-D834-450C-49E8113B5F4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78747" y="1660059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663C9A82-2FA7-7769-C519-32B5598224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24797" y="2799739"/>
            <a:ext cx="1920875" cy="433153"/>
          </a:xfrm>
        </p:spPr>
        <p:txBody>
          <a:bodyPr/>
          <a:lstStyle>
            <a:lvl1pPr marL="12600" indent="0" algn="ctr">
              <a:buNone/>
              <a:defRPr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edit, max. 2 lines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FA99A79-88B8-99CD-2F77-B4F04187C2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09191" y="3316356"/>
            <a:ext cx="1920876" cy="2475842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6CB6CAD2-A2E1-08B6-5F11-3FEC40BDA8B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923688" y="1660059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2C30E5AF-E731-D251-8FFD-90950A146F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79867" y="2799739"/>
            <a:ext cx="1925785" cy="433153"/>
          </a:xfrm>
        </p:spPr>
        <p:txBody>
          <a:bodyPr/>
          <a:lstStyle>
            <a:lvl1pPr marL="12600" indent="0" algn="ctr">
              <a:buNone/>
              <a:defRPr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edit, max. 2 lines</a:t>
            </a:r>
            <a:endParaRPr lang="en-GB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BC173E8-6589-F828-84F6-7CBA6AB21F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84777" y="3316356"/>
            <a:ext cx="1920876" cy="2475842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A990029E-B438-6EF3-82D1-F5A0AA31C24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68628" y="1660059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2AE13EA6-D6A7-57BF-EBD5-21FFBD01817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803820" y="2799739"/>
            <a:ext cx="1919287" cy="433153"/>
          </a:xfrm>
        </p:spPr>
        <p:txBody>
          <a:bodyPr/>
          <a:lstStyle>
            <a:lvl1pPr marL="12600" indent="0" algn="ctr">
              <a:buNone/>
              <a:defRPr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edit, max. 2 lines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2AF66B5-6639-71C5-BC35-C7D4334927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800202" y="3316356"/>
            <a:ext cx="1920876" cy="2475842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6D9CBDD-E0D7-20E6-95F0-E2A5D4E49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6994629-7DFA-71D5-A453-C4D40822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536424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Veterinary pharmacovigilance: adverse event reporting in the EU</a:t>
            </a:r>
          </a:p>
          <a:p>
            <a:r>
              <a:rPr lang="en-GB"/>
              <a:t>
</a:t>
            </a:r>
          </a:p>
        </p:txBody>
      </p:sp>
      <p:pic>
        <p:nvPicPr>
          <p:cNvPr id="16" name="Picture 15" descr="A green and black logo&#10;&#10;AI-generated content may be incorrect.">
            <a:extLst>
              <a:ext uri="{FF2B5EF4-FFF2-40B4-BE49-F238E27FC236}">
                <a16:creationId xmlns:a16="http://schemas.microsoft.com/office/drawing/2014/main" id="{135277C8-C189-7EE0-E601-6367325FF1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390" y="6096497"/>
            <a:ext cx="1549238" cy="566219"/>
          </a:xfrm>
          <a:prstGeom prst="rect">
            <a:avLst/>
          </a:prstGeom>
        </p:spPr>
      </p:pic>
      <p:pic>
        <p:nvPicPr>
          <p:cNvPr id="17" name="Picture 16" descr="European Medicines Agency logo">
            <a:extLst>
              <a:ext uri="{FF2B5EF4-FFF2-40B4-BE49-F238E27FC236}">
                <a16:creationId xmlns:a16="http://schemas.microsoft.com/office/drawing/2014/main" id="{A1B128E9-5E42-35D7-2D3E-A437CA41CC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03" y="6282203"/>
            <a:ext cx="1097497" cy="3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91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404284"/>
            <a:ext cx="9408584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54ECA379-D368-FD6D-FA0E-C2F0A778C4BD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431800" y="1653118"/>
            <a:ext cx="11328400" cy="4271433"/>
          </a:xfrm>
        </p:spPr>
        <p:txBody>
          <a:bodyPr/>
          <a:lstStyle>
            <a:lvl1pPr marL="12600" indent="0">
              <a:buNone/>
              <a:defRPr>
                <a:latin typeface="+mn-lt"/>
              </a:defRPr>
            </a:lvl1pPr>
          </a:lstStyle>
          <a:p>
            <a:r>
              <a:rPr lang="en-US"/>
              <a:t>Click to insert a table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E1A83C-B653-C3DB-1D33-D410BFB5F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6A4AA9-2921-BA59-2F2D-827E55B79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536424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Veterinary pharmacovigilance: adverse event reporting in the EU</a:t>
            </a:r>
          </a:p>
          <a:p>
            <a:r>
              <a:rPr lang="en-GB"/>
              <a:t>
</a:t>
            </a:r>
          </a:p>
        </p:txBody>
      </p:sp>
      <p:pic>
        <p:nvPicPr>
          <p:cNvPr id="9" name="Picture 8" descr="A green and black logo&#10;&#10;AI-generated content may be incorrect.">
            <a:extLst>
              <a:ext uri="{FF2B5EF4-FFF2-40B4-BE49-F238E27FC236}">
                <a16:creationId xmlns:a16="http://schemas.microsoft.com/office/drawing/2014/main" id="{0B2BF331-F926-9AD2-A68F-B5CBF22BB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390" y="6096497"/>
            <a:ext cx="1549238" cy="566219"/>
          </a:xfrm>
          <a:prstGeom prst="rect">
            <a:avLst/>
          </a:prstGeom>
        </p:spPr>
      </p:pic>
      <p:pic>
        <p:nvPicPr>
          <p:cNvPr id="10" name="Picture 9" descr="European Medicines Agency logo">
            <a:extLst>
              <a:ext uri="{FF2B5EF4-FFF2-40B4-BE49-F238E27FC236}">
                <a16:creationId xmlns:a16="http://schemas.microsoft.com/office/drawing/2014/main" id="{773A156F-AE25-FF75-E325-6A68932637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03" y="6282203"/>
            <a:ext cx="1097497" cy="3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8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Reflex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49" y="2296160"/>
            <a:ext cx="8450263" cy="1121144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8C6FB5B-DC94-AF5C-0F47-62493982900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390650" y="3426658"/>
            <a:ext cx="8450262" cy="121646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0649" y="5049843"/>
            <a:ext cx="8450263" cy="874707"/>
          </a:xfrm>
        </p:spPr>
        <p:txBody>
          <a:bodyPr bIns="0" anchor="b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 descr="European Medicines Agency logo">
            <a:extLst>
              <a:ext uri="{FF2B5EF4-FFF2-40B4-BE49-F238E27FC236}">
                <a16:creationId xmlns:a16="http://schemas.microsoft.com/office/drawing/2014/main" id="{C8C63923-EA51-8BB7-5E8F-D03F60C3C86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800" y="410634"/>
            <a:ext cx="1295314" cy="493453"/>
          </a:xfrm>
          <a:prstGeom prst="rect">
            <a:avLst/>
          </a:prstGeom>
        </p:spPr>
      </p:pic>
      <p:pic>
        <p:nvPicPr>
          <p:cNvPr id="7" name="Picture 6" descr="Federation of Veterinarians of Europe logo">
            <a:extLst>
              <a:ext uri="{FF2B5EF4-FFF2-40B4-BE49-F238E27FC236}">
                <a16:creationId xmlns:a16="http://schemas.microsoft.com/office/drawing/2014/main" id="{8114380C-4EFC-7564-C89C-31FBEF7E6B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870" y="257823"/>
            <a:ext cx="1717662" cy="60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81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7B69743-FEBE-C4B8-219B-CB3720A6E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E469E0F-736E-D90E-CE43-D68D100A81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536424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Veterinary pharmacovigilance: adverse event reporting in the EU</a:t>
            </a:r>
          </a:p>
          <a:p>
            <a:r>
              <a:rPr lang="en-GB"/>
              <a:t>
</a:t>
            </a:r>
          </a:p>
        </p:txBody>
      </p:sp>
      <p:pic>
        <p:nvPicPr>
          <p:cNvPr id="6" name="Picture 5" descr="A green and black logo&#10;&#10;AI-generated content may be incorrect.">
            <a:extLst>
              <a:ext uri="{FF2B5EF4-FFF2-40B4-BE49-F238E27FC236}">
                <a16:creationId xmlns:a16="http://schemas.microsoft.com/office/drawing/2014/main" id="{D8FA5C76-ECCC-72C7-5AE1-184EAA80B4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390" y="6096497"/>
            <a:ext cx="1549238" cy="566219"/>
          </a:xfrm>
          <a:prstGeom prst="rect">
            <a:avLst/>
          </a:prstGeom>
        </p:spPr>
      </p:pic>
      <p:pic>
        <p:nvPicPr>
          <p:cNvPr id="7" name="Picture 6" descr="European Medicines Agency logo">
            <a:extLst>
              <a:ext uri="{FF2B5EF4-FFF2-40B4-BE49-F238E27FC236}">
                <a16:creationId xmlns:a16="http://schemas.microsoft.com/office/drawing/2014/main" id="{0BB7F233-51C9-22E3-C781-7106022C1A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03" y="6282203"/>
            <a:ext cx="1097497" cy="3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14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69BA1AC-03A7-4808-486B-A303DE038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1250819-36B7-4F7E-CDD1-E4B3CA4DB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536424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Veterinary pharmacovigilance: adverse event reporting in the EU</a:t>
            </a:r>
          </a:p>
          <a:p>
            <a:r>
              <a:rPr lang="en-GB"/>
              <a:t>
</a:t>
            </a:r>
          </a:p>
        </p:txBody>
      </p:sp>
      <p:pic>
        <p:nvPicPr>
          <p:cNvPr id="7" name="Picture 6" descr="A green and black logo&#10;&#10;AI-generated content may be incorrect.">
            <a:extLst>
              <a:ext uri="{FF2B5EF4-FFF2-40B4-BE49-F238E27FC236}">
                <a16:creationId xmlns:a16="http://schemas.microsoft.com/office/drawing/2014/main" id="{65CFA860-FE20-75BB-064C-80E3282AA1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390" y="6096497"/>
            <a:ext cx="1549238" cy="566219"/>
          </a:xfrm>
          <a:prstGeom prst="rect">
            <a:avLst/>
          </a:prstGeom>
        </p:spPr>
      </p:pic>
      <p:pic>
        <p:nvPicPr>
          <p:cNvPr id="8" name="Picture 7" descr="European Medicines Agency logo">
            <a:extLst>
              <a:ext uri="{FF2B5EF4-FFF2-40B4-BE49-F238E27FC236}">
                <a16:creationId xmlns:a16="http://schemas.microsoft.com/office/drawing/2014/main" id="{ED24DA1C-73A8-A9D7-B1DE-74E9FDAC4E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03" y="6282203"/>
            <a:ext cx="1097497" cy="3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22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361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-blue_with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929DCF8-A184-97A6-6CCC-ABE7581FC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0150" y="2181225"/>
            <a:ext cx="6719888" cy="2495550"/>
          </a:xfrm>
        </p:spPr>
        <p:txBody>
          <a:bodyPr anchor="ctr"/>
          <a:lstStyle>
            <a:lvl1pPr marL="12599" indent="0">
              <a:buNone/>
              <a:defRPr sz="4800">
                <a:solidFill>
                  <a:schemeClr val="bg1"/>
                </a:solidFill>
              </a:defRPr>
            </a:lvl1pPr>
            <a:lvl2pPr marL="4697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885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-green_with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194BD74-DC1B-371E-1A8D-333B2F7BE4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0150" y="2181225"/>
            <a:ext cx="6719888" cy="2495550"/>
          </a:xfrm>
        </p:spPr>
        <p:txBody>
          <a:bodyPr anchor="ctr"/>
          <a:lstStyle>
            <a:lvl1pPr marL="12599" indent="0">
              <a:buNone/>
              <a:defRPr sz="4800">
                <a:solidFill>
                  <a:srgbClr val="072B5D"/>
                </a:solidFill>
              </a:defRPr>
            </a:lvl1pPr>
            <a:lvl2pPr marL="469788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4777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CA3750-AEC2-4DDA-0B13-3EDE5705B4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1797051"/>
            <a:ext cx="5568951" cy="41275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CFADFC7-95EB-E858-0609-F86C22B5D49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1251" y="1797051"/>
            <a:ext cx="6000749" cy="4127500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7D8EB9-D9D1-B34A-1CEB-3D673A537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165ADBE-4463-AACD-B438-1A9C3CA0C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5364242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 dirty="0"/>
              <a:t>Veterinary pharmacovigilance: adverse event reporting in the EU</a:t>
            </a:r>
          </a:p>
          <a:p>
            <a:r>
              <a:rPr lang="en-GB" dirty="0"/>
              <a:t>
</a:t>
            </a:r>
          </a:p>
        </p:txBody>
      </p:sp>
      <p:pic>
        <p:nvPicPr>
          <p:cNvPr id="5" name="Picture 4" descr="A green and black logo&#10;&#10;AI-generated content may be incorrect.">
            <a:extLst>
              <a:ext uri="{FF2B5EF4-FFF2-40B4-BE49-F238E27FC236}">
                <a16:creationId xmlns:a16="http://schemas.microsoft.com/office/drawing/2014/main" id="{07C88312-D410-97CE-4C10-7ED3E8517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390" y="6096497"/>
            <a:ext cx="1549238" cy="566219"/>
          </a:xfrm>
          <a:prstGeom prst="rect">
            <a:avLst/>
          </a:prstGeom>
        </p:spPr>
      </p:pic>
      <p:pic>
        <p:nvPicPr>
          <p:cNvPr id="6" name="Picture 5" descr="European Medicines Agency logo">
            <a:extLst>
              <a:ext uri="{FF2B5EF4-FFF2-40B4-BE49-F238E27FC236}">
                <a16:creationId xmlns:a16="http://schemas.microsoft.com/office/drawing/2014/main" id="{CFC9E4E2-4DFF-5A77-40CD-D870552835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03" y="6282203"/>
            <a:ext cx="1097497" cy="3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49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Imag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CFADFC7-95EB-E858-0609-F86C22B5D4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653118"/>
            <a:ext cx="5039785" cy="4271433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CA3750-AEC2-4DDA-0B13-3EDE5705B4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2401" y="1653118"/>
            <a:ext cx="6527800" cy="427143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7D8EB9-D9D1-B34A-1CEB-3D673A537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165ADBE-4463-AACD-B438-1A9C3CA0C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536424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Veterinary pharmacovigilance: adverse event reporting in the EU</a:t>
            </a:r>
          </a:p>
          <a:p>
            <a:r>
              <a:rPr lang="en-GB"/>
              <a:t>
</a:t>
            </a:r>
          </a:p>
        </p:txBody>
      </p:sp>
      <p:pic>
        <p:nvPicPr>
          <p:cNvPr id="5" name="Picture 4" descr="A green and black logo&#10;&#10;AI-generated content may be incorrect.">
            <a:extLst>
              <a:ext uri="{FF2B5EF4-FFF2-40B4-BE49-F238E27FC236}">
                <a16:creationId xmlns:a16="http://schemas.microsoft.com/office/drawing/2014/main" id="{FFDF84AE-7525-D024-57F6-3D9BE93C6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390" y="6096497"/>
            <a:ext cx="1549238" cy="566219"/>
          </a:xfrm>
          <a:prstGeom prst="rect">
            <a:avLst/>
          </a:prstGeom>
        </p:spPr>
      </p:pic>
      <p:pic>
        <p:nvPicPr>
          <p:cNvPr id="6" name="Picture 5" descr="European Medicines Agency logo">
            <a:extLst>
              <a:ext uri="{FF2B5EF4-FFF2-40B4-BE49-F238E27FC236}">
                <a16:creationId xmlns:a16="http://schemas.microsoft.com/office/drawing/2014/main" id="{48F13BE1-E390-9B4B-4590-D408683198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03" y="6282203"/>
            <a:ext cx="1097497" cy="3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21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full_half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0A04893-498E-CA48-7EA0-929DD1BCD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" y="0"/>
            <a:ext cx="6000751" cy="6858000"/>
          </a:xfrm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1251" y="409859"/>
            <a:ext cx="5568951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32pt, 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1" y="1653118"/>
            <a:ext cx="5568951" cy="427143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 descr="A green and black logo&#10;&#10;AI-generated content may be incorrect.">
            <a:extLst>
              <a:ext uri="{FF2B5EF4-FFF2-40B4-BE49-F238E27FC236}">
                <a16:creationId xmlns:a16="http://schemas.microsoft.com/office/drawing/2014/main" id="{E22828BA-9FD9-C184-5E8B-5BDAF530F5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390" y="6096497"/>
            <a:ext cx="1549238" cy="566219"/>
          </a:xfrm>
          <a:prstGeom prst="rect">
            <a:avLst/>
          </a:prstGeom>
        </p:spPr>
      </p:pic>
      <p:pic>
        <p:nvPicPr>
          <p:cNvPr id="7" name="Picture 6" descr="European Medicines Agency logo">
            <a:extLst>
              <a:ext uri="{FF2B5EF4-FFF2-40B4-BE49-F238E27FC236}">
                <a16:creationId xmlns:a16="http://schemas.microsoft.com/office/drawing/2014/main" id="{187067F2-3971-F7F7-8E7F-B7EFFCD8FD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03" y="6282203"/>
            <a:ext cx="1097497" cy="3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81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image_full_half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1" y="405251"/>
            <a:ext cx="5568951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32pt, 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653118"/>
            <a:ext cx="5568951" cy="427143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A9F181-77B2-63BD-77D9-A732A9222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404696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0A67346-1EFB-DC09-B3D4-70F7CC60F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6499" y="6308815"/>
            <a:ext cx="5164253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 dirty="0"/>
              <a:t>Veterinary pharmacovigilance: adverse event reporting in the EU</a:t>
            </a:r>
          </a:p>
          <a:p>
            <a:r>
              <a:rPr lang="en-GB" dirty="0"/>
              <a:t>
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0A04893-498E-CA48-7EA0-929DD1BCD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191253" y="0"/>
            <a:ext cx="6000751" cy="6858000"/>
          </a:xfrm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B85B3372-5C8D-D2B3-DEBF-4A6E1AF23A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390" y="6096497"/>
            <a:ext cx="1549238" cy="566219"/>
          </a:xfrm>
          <a:prstGeom prst="rect">
            <a:avLst/>
          </a:prstGeom>
        </p:spPr>
      </p:pic>
      <p:pic>
        <p:nvPicPr>
          <p:cNvPr id="9" name="Picture 8" descr="European Medicines Agency logo">
            <a:extLst>
              <a:ext uri="{FF2B5EF4-FFF2-40B4-BE49-F238E27FC236}">
                <a16:creationId xmlns:a16="http://schemas.microsoft.com/office/drawing/2014/main" id="{B5CB44F2-3A6F-86DC-8078-9AD7CB7BAF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03" y="6282203"/>
            <a:ext cx="1097497" cy="3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full_one-third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0A04893-498E-CA48-7EA0-929DD1BCD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" y="0"/>
            <a:ext cx="3119967" cy="6858000"/>
          </a:xfrm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2083" y="405251"/>
            <a:ext cx="8098119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2083" y="1653118"/>
            <a:ext cx="8098119" cy="427143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4A450E-2087-D4C5-FB6A-676E494AF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6441" y="6308816"/>
            <a:ext cx="404696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1BB459-2978-BD7B-D59D-E195FCE7E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1139" y="6308815"/>
            <a:ext cx="311996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 dirty="0"/>
              <a:t>Veterinary pharmacovigilance: adverse event reporting in the EU</a:t>
            </a:r>
          </a:p>
          <a:p>
            <a:r>
              <a:rPr lang="en-GB" dirty="0"/>
              <a:t>
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E74A5E95-AE62-7115-9D75-366C308A98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390" y="6096497"/>
            <a:ext cx="1549238" cy="566219"/>
          </a:xfrm>
          <a:prstGeom prst="rect">
            <a:avLst/>
          </a:prstGeom>
        </p:spPr>
      </p:pic>
      <p:pic>
        <p:nvPicPr>
          <p:cNvPr id="9" name="Picture 8" descr="European Medicines Agency logo">
            <a:extLst>
              <a:ext uri="{FF2B5EF4-FFF2-40B4-BE49-F238E27FC236}">
                <a16:creationId xmlns:a16="http://schemas.microsoft.com/office/drawing/2014/main" id="{869A93AC-08D3-96A8-F34F-E4A549822F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03" y="6282203"/>
            <a:ext cx="1097497" cy="3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6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cobal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DE28D0-0D3C-19D3-A434-ECCA57252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F7DE64-A522-D781-4099-838345ACFF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923592"/>
            <a:ext cx="5404556" cy="1490396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 – max 3 lines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35392D8-5C61-C8A3-5BC7-B0B64CDE183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31801" y="3582680"/>
            <a:ext cx="5404556" cy="1243707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5328000"/>
            <a:ext cx="5404556" cy="874707"/>
          </a:xfrm>
        </p:spPr>
        <p:txBody>
          <a:bodyPr bIns="0" anchor="b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28545A3-0594-9B7E-8795-1E4956041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096000" y="0"/>
            <a:ext cx="6096000" cy="6858000"/>
          </a:xfrm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 descr="European Medicines Agency logo">
            <a:extLst>
              <a:ext uri="{FF2B5EF4-FFF2-40B4-BE49-F238E27FC236}">
                <a16:creationId xmlns:a16="http://schemas.microsoft.com/office/drawing/2014/main" id="{2B0D7575-6594-C1BC-B06C-16B7295F40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904" y="301878"/>
            <a:ext cx="1400965" cy="621260"/>
          </a:xfrm>
          <a:prstGeom prst="rect">
            <a:avLst/>
          </a:prstGeom>
        </p:spPr>
      </p:pic>
      <p:pic>
        <p:nvPicPr>
          <p:cNvPr id="9" name="Picture 8" descr="Federation of Veterinarians of Europe logo">
            <a:extLst>
              <a:ext uri="{FF2B5EF4-FFF2-40B4-BE49-F238E27FC236}">
                <a16:creationId xmlns:a16="http://schemas.microsoft.com/office/drawing/2014/main" id="{956BC825-4E95-AE6B-A3D8-F9D0D032BA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870" y="257823"/>
            <a:ext cx="1717662" cy="60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044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full_one-third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1" y="405251"/>
            <a:ext cx="8093635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653118"/>
            <a:ext cx="8093635" cy="427143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4A450E-2087-D4C5-FB6A-676E494AF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404696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1BB459-2978-BD7B-D59D-E195FCE7E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6497" y="6308815"/>
            <a:ext cx="5354753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 dirty="0"/>
              <a:t>Veterinary pharmacovigilance: adverse event reporting in the EU</a:t>
            </a:r>
          </a:p>
          <a:p>
            <a:r>
              <a:rPr lang="en-GB" dirty="0"/>
              <a:t>
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0A04893-498E-CA48-7EA0-929DD1BCDB8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9072034" y="0"/>
            <a:ext cx="3119967" cy="6858000"/>
          </a:xfrm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00166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two-images_full_one-third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1" y="405251"/>
            <a:ext cx="8052409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653118"/>
            <a:ext cx="8052409" cy="427143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901CCFF-013C-0A99-81EC-D0A035AC8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2FA25E-49D2-F579-125A-3A3FA5170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536424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Veterinary pharmacovigilance: adverse event reporting in the EU</a:t>
            </a:r>
          </a:p>
          <a:p>
            <a:r>
              <a:rPr lang="en-GB"/>
              <a:t>
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0A04893-498E-CA48-7EA0-929DD1BCD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9072034" y="0"/>
            <a:ext cx="3119967" cy="3429000"/>
          </a:xfrm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1031A1-A679-6861-9413-38E876AE9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9072034" y="3429000"/>
            <a:ext cx="3119967" cy="3429000"/>
          </a:xfrm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37549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highlight-reflex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1" y="405251"/>
            <a:ext cx="8089153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653118"/>
            <a:ext cx="8089153" cy="427143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C2F19F-98C8-C0D0-4CE1-5FDD3A000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2033" y="0"/>
            <a:ext cx="3119967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94D359F-CB68-CB8E-2958-E33BAC2CD7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09101" y="1653118"/>
            <a:ext cx="2451100" cy="4271433"/>
          </a:xfrm>
        </p:spPr>
        <p:txBody>
          <a:bodyPr/>
          <a:lstStyle>
            <a:lvl1pPr marL="1260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CD1AA48-F624-8CAE-25A6-823B17EA7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59B02-486F-63CC-664C-C8BD359AF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7710715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Veterinary pharmacovigilance: adverse event reporting in the EU</a:t>
            </a:r>
          </a:p>
          <a:p>
            <a:r>
              <a:rPr lang="en-GB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3754257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highlight-cobal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2" y="405251"/>
            <a:ext cx="8098117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2" y="1653118"/>
            <a:ext cx="8098117" cy="427143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C2F19F-98C8-C0D0-4CE1-5FDD3A000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2033" y="0"/>
            <a:ext cx="3119967" cy="6858000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704BA26-1951-B965-9F50-7572B5181D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09101" y="1653118"/>
            <a:ext cx="2451100" cy="4271433"/>
          </a:xfrm>
        </p:spPr>
        <p:txBody>
          <a:bodyPr/>
          <a:lstStyle>
            <a:lvl1pPr marL="12600" indent="0">
              <a:buNone/>
              <a:defRPr sz="1400">
                <a:solidFill>
                  <a:srgbClr val="072B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6A45A80-132B-ED48-CB50-4031FA21B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B13B6-D77E-0DFE-2F76-A35199D4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7719259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Veterinary pharmacovigilance: adverse event reporting in the EU</a:t>
            </a:r>
          </a:p>
          <a:p>
            <a:r>
              <a:rPr lang="en-GB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736329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full-page_text-box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2013C45-A2F3-F429-2DD2-6FCE0A14F6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94D359F-CB68-CB8E-2958-E33BAC2CD7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0650" y="1653118"/>
            <a:ext cx="4610100" cy="3237538"/>
          </a:xfrm>
          <a:solidFill>
            <a:schemeClr val="bg1">
              <a:alpha val="85000"/>
            </a:schemeClr>
          </a:solidFill>
        </p:spPr>
        <p:txBody>
          <a:bodyPr lIns="216000" tIns="216000" rIns="216000" bIns="216000"/>
          <a:lstStyle>
            <a:lvl1pPr marL="12600" indent="0"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European Medicines Agency logo">
            <a:extLst>
              <a:ext uri="{FF2B5EF4-FFF2-40B4-BE49-F238E27FC236}">
                <a16:creationId xmlns:a16="http://schemas.microsoft.com/office/drawing/2014/main" id="{7566D88C-75F1-13DD-74D9-BD04616C15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144" y="6212418"/>
            <a:ext cx="1333056" cy="3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56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full-page_text-box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2013C45-A2F3-F429-2DD2-6FCE0A14F6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94D359F-CB68-CB8E-2958-E33BAC2CD7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91250" y="1653118"/>
            <a:ext cx="4610100" cy="3237538"/>
          </a:xfrm>
          <a:solidFill>
            <a:schemeClr val="bg1">
              <a:alpha val="85000"/>
            </a:schemeClr>
          </a:solidFill>
        </p:spPr>
        <p:txBody>
          <a:bodyPr lIns="216000" tIns="216000" rIns="216000" bIns="216000"/>
          <a:lstStyle>
            <a:lvl1pPr marL="12600" indent="0"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European Medicines Agency logo">
            <a:extLst>
              <a:ext uri="{FF2B5EF4-FFF2-40B4-BE49-F238E27FC236}">
                <a16:creationId xmlns:a16="http://schemas.microsoft.com/office/drawing/2014/main" id="{7566D88C-75F1-13DD-74D9-BD04616C15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144" y="6212418"/>
            <a:ext cx="1333056" cy="3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759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full-page_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FF9B0-D5E0-A6C3-D118-FB83C53C7F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12599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8C561-13AF-67F7-2BCE-9B107892EE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0150" y="2181225"/>
            <a:ext cx="4895850" cy="2495550"/>
          </a:xfrm>
        </p:spPr>
        <p:txBody>
          <a:bodyPr anchor="ctr"/>
          <a:lstStyle>
            <a:lvl1pPr marL="12599" indent="0"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4697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927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full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FF9B0-D5E0-A6C3-D118-FB83C53C7F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12599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196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_3-columns-with-tex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F5BB62EC-A753-72EB-60BA-EEBDF5299A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389939" y="2082078"/>
            <a:ext cx="2691823" cy="2018867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A26A9-CBE6-817C-A325-404D4874F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0650" y="4112914"/>
            <a:ext cx="2691112" cy="1498177"/>
          </a:xfrm>
          <a:solidFill>
            <a:schemeClr val="accent2">
              <a:lumMod val="20000"/>
              <a:lumOff val="80000"/>
            </a:schemeClr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rgbClr val="072B5D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741BEDC-CE67-493A-429A-DE04B94D31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715030" y="2082078"/>
            <a:ext cx="2691823" cy="2018867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C9F0556-FC09-125B-875D-E85EC3D4A51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715741" y="4112914"/>
            <a:ext cx="2691112" cy="1498177"/>
          </a:xfrm>
          <a:solidFill>
            <a:schemeClr val="accent2">
              <a:lumMod val="20000"/>
              <a:lumOff val="80000"/>
            </a:schemeClr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rgbClr val="072B5D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8EB8E921-3F1B-BC40-4504-1DA48B9E61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109527" y="2082078"/>
            <a:ext cx="2691823" cy="2018867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4F3154D-78F1-32B3-9608-74AEB406A8F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113713" y="4112914"/>
            <a:ext cx="2691112" cy="1498177"/>
          </a:xfrm>
          <a:solidFill>
            <a:schemeClr val="accent2">
              <a:lumMod val="20000"/>
              <a:lumOff val="80000"/>
            </a:schemeClr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rgbClr val="072B5D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6D9CBDD-E0D7-20E6-95F0-E2A5D4E49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6994629-7DFA-71D5-A453-C4D40822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536424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 dirty="0"/>
              <a:t>Veterinary pharmacovigilance: adverse event reporting in the EU</a:t>
            </a:r>
          </a:p>
          <a:p>
            <a:r>
              <a:rPr lang="en-GB" dirty="0"/>
              <a:t>
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668F070A-C4A1-0F6D-7922-C5BA1B272B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390" y="6096497"/>
            <a:ext cx="1549238" cy="566219"/>
          </a:xfrm>
          <a:prstGeom prst="rect">
            <a:avLst/>
          </a:prstGeom>
        </p:spPr>
      </p:pic>
      <p:pic>
        <p:nvPicPr>
          <p:cNvPr id="15" name="Picture 14" descr="European Medicines Agency logo">
            <a:extLst>
              <a:ext uri="{FF2B5EF4-FFF2-40B4-BE49-F238E27FC236}">
                <a16:creationId xmlns:a16="http://schemas.microsoft.com/office/drawing/2014/main" id="{FFCA0FBF-27AE-AB44-BC02-2A6D6B8629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03" y="6282203"/>
            <a:ext cx="1097497" cy="3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155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_3-columns-with-tex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57167CE9-F00B-6319-5EBD-F40FDA3696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389939" y="1660495"/>
            <a:ext cx="2688347" cy="1512195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A26A9-CBE6-817C-A325-404D4874F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2112" y="2826789"/>
            <a:ext cx="2304000" cy="864000"/>
          </a:xfrm>
          <a:solidFill>
            <a:schemeClr val="accent2"/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rgbClr val="072B5D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F5BB62EC-A753-72EB-60BA-EEBDF5299A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751826" y="1660495"/>
            <a:ext cx="2688347" cy="1512195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6EDEE1C9-A073-033F-BD9E-F21C7028CA1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944000" y="2826789"/>
            <a:ext cx="2304000" cy="864000"/>
          </a:xfrm>
          <a:solidFill>
            <a:schemeClr val="accent2"/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rgbClr val="072B5D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3CFDE7D9-1C8B-262F-9742-03988C0CCE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3713" y="1660495"/>
            <a:ext cx="2688347" cy="1512195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2B83E18-CB01-1BE0-114E-8E302C3EF90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05886" y="2826789"/>
            <a:ext cx="2304000" cy="864000"/>
          </a:xfrm>
          <a:solidFill>
            <a:schemeClr val="accent2"/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rgbClr val="072B5D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14">
            <a:extLst>
              <a:ext uri="{FF2B5EF4-FFF2-40B4-BE49-F238E27FC236}">
                <a16:creationId xmlns:a16="http://schemas.microsoft.com/office/drawing/2014/main" id="{CD99D17F-CAFB-077E-7207-BBDBE59F6E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389939" y="4011150"/>
            <a:ext cx="2688347" cy="1512195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B686B8D1-94AF-3C99-4461-23E01052603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582112" y="5177444"/>
            <a:ext cx="2304000" cy="864000"/>
          </a:xfrm>
          <a:solidFill>
            <a:schemeClr val="accent2"/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rgbClr val="072B5D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14">
            <a:extLst>
              <a:ext uri="{FF2B5EF4-FFF2-40B4-BE49-F238E27FC236}">
                <a16:creationId xmlns:a16="http://schemas.microsoft.com/office/drawing/2014/main" id="{524E731F-FF0D-8B47-E2C4-F3F82CDCAA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751826" y="4011150"/>
            <a:ext cx="2688347" cy="1512195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3596EFD-4E77-43CF-6068-82E45B8CFC8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944000" y="5177444"/>
            <a:ext cx="2304000" cy="864000"/>
          </a:xfrm>
          <a:solidFill>
            <a:schemeClr val="accent2"/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rgbClr val="072B5D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746676FA-AE72-FEA2-B609-138E98169B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113713" y="4011150"/>
            <a:ext cx="2688347" cy="1512195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620FB494-F043-5715-583A-6BE683607C3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305886" y="5177444"/>
            <a:ext cx="2304000" cy="864000"/>
          </a:xfrm>
          <a:solidFill>
            <a:schemeClr val="accent2"/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rgbClr val="072B5D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6D9CBDD-E0D7-20E6-95F0-E2A5D4E49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6994629-7DFA-71D5-A453-C4D40822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536424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Veterinary pharmacovigilance: adverse event reporting in the EU</a:t>
            </a:r>
          </a:p>
          <a:p>
            <a:r>
              <a:rPr lang="en-GB"/>
              <a:t>
</a:t>
            </a:r>
          </a:p>
        </p:txBody>
      </p:sp>
      <p:pic>
        <p:nvPicPr>
          <p:cNvPr id="6" name="Picture 5" descr="A green and black logo&#10;&#10;AI-generated content may be incorrect.">
            <a:extLst>
              <a:ext uri="{FF2B5EF4-FFF2-40B4-BE49-F238E27FC236}">
                <a16:creationId xmlns:a16="http://schemas.microsoft.com/office/drawing/2014/main" id="{E595BA6C-2E70-CA18-5810-AD8EC9022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390" y="6096497"/>
            <a:ext cx="1549238" cy="566219"/>
          </a:xfrm>
          <a:prstGeom prst="rect">
            <a:avLst/>
          </a:prstGeom>
        </p:spPr>
      </p:pic>
      <p:pic>
        <p:nvPicPr>
          <p:cNvPr id="8" name="Picture 7" descr="European Medicines Agency logo">
            <a:extLst>
              <a:ext uri="{FF2B5EF4-FFF2-40B4-BE49-F238E27FC236}">
                <a16:creationId xmlns:a16="http://schemas.microsoft.com/office/drawing/2014/main" id="{24CC51E7-4371-3EA9-76C9-8D653D124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03" y="6282203"/>
            <a:ext cx="1097497" cy="3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7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Reflex-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49" y="2296160"/>
            <a:ext cx="8450263" cy="1121144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8C6FB5B-DC94-AF5C-0F47-62493982900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390650" y="3426658"/>
            <a:ext cx="8450262" cy="121646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0649" y="5049843"/>
            <a:ext cx="8450263" cy="874707"/>
          </a:xfrm>
        </p:spPr>
        <p:txBody>
          <a:bodyPr bIns="0" anchor="b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European Medicines Agency logo">
            <a:extLst>
              <a:ext uri="{FF2B5EF4-FFF2-40B4-BE49-F238E27FC236}">
                <a16:creationId xmlns:a16="http://schemas.microsoft.com/office/drawing/2014/main" id="{E3526F94-514C-30B4-5174-B3B6F8DDB6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904" y="301878"/>
            <a:ext cx="1400965" cy="621260"/>
          </a:xfrm>
          <a:prstGeom prst="rect">
            <a:avLst/>
          </a:prstGeom>
        </p:spPr>
      </p:pic>
      <p:pic>
        <p:nvPicPr>
          <p:cNvPr id="7" name="Picture 6" descr="Federation of Veterinarians of Europe logo">
            <a:extLst>
              <a:ext uri="{FF2B5EF4-FFF2-40B4-BE49-F238E27FC236}">
                <a16:creationId xmlns:a16="http://schemas.microsoft.com/office/drawing/2014/main" id="{65706912-86E4-AFE0-CDFF-FC513C6B74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870" y="257823"/>
            <a:ext cx="1717662" cy="60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699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images_3-headings_midnigh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6BDF4B3-A9D7-CF72-3ADE-488EDFA580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4342" y="407333"/>
            <a:ext cx="3748193" cy="30247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Insert picture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46AD53-0B2C-FB3B-30F1-8B6206301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1" y="3428999"/>
            <a:ext cx="3748195" cy="2495551"/>
          </a:xfrm>
          <a:prstGeom prst="rect">
            <a:avLst/>
          </a:prstGeom>
          <a:solidFill>
            <a:srgbClr val="3AB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89078869-6A97-68DF-1AF9-BE4351CB29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937" y="3636791"/>
            <a:ext cx="3537879" cy="636032"/>
          </a:xfrm>
        </p:spPr>
        <p:txBody>
          <a:bodyPr/>
          <a:lstStyle>
            <a:lvl1pPr marL="12600" indent="0">
              <a:buNone/>
              <a:defRPr b="1">
                <a:solidFill>
                  <a:srgbClr val="072B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edit, max. 2 lines</a:t>
            </a:r>
            <a:endParaRPr lang="en-GB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575E942-360B-A885-5E2E-35EF570ABE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937" y="4272823"/>
            <a:ext cx="3537880" cy="1483359"/>
          </a:xfrm>
        </p:spPr>
        <p:txBody>
          <a:bodyPr/>
          <a:lstStyle>
            <a:lvl1pPr marL="12600" indent="0">
              <a:buNone/>
              <a:defRPr sz="1400">
                <a:solidFill>
                  <a:schemeClr val="accent1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62024E-7056-431B-AB78-5A6E0ED51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79996" y="404284"/>
            <a:ext cx="3826931" cy="2495549"/>
          </a:xfrm>
          <a:prstGeom prst="rect">
            <a:avLst/>
          </a:prstGeom>
          <a:solidFill>
            <a:srgbClr val="3AB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F57B7992-5641-569D-4A3D-0FB49679FF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71434" y="619745"/>
            <a:ext cx="3649132" cy="636032"/>
          </a:xfrm>
        </p:spPr>
        <p:txBody>
          <a:bodyPr/>
          <a:lstStyle>
            <a:lvl1pPr marL="12600" indent="0">
              <a:buNone/>
              <a:defRPr b="1">
                <a:solidFill>
                  <a:srgbClr val="072B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edit, max. 2 lines</a:t>
            </a:r>
            <a:endParaRPr lang="en-GB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3758945-6DF8-9516-FD99-CED3337E73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1435" y="1255778"/>
            <a:ext cx="3649133" cy="1483359"/>
          </a:xfrm>
        </p:spPr>
        <p:txBody>
          <a:bodyPr/>
          <a:lstStyle>
            <a:lvl1pPr marL="12600" indent="0">
              <a:buNone/>
              <a:defRPr sz="1400">
                <a:solidFill>
                  <a:srgbClr val="072B5D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64C26F6-279A-EC4E-5310-99E64F564D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79997" y="2899835"/>
            <a:ext cx="3826932" cy="30247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Insert picture</a:t>
            </a:r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480498C-642C-B013-A608-101B5671709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9468" y="404285"/>
            <a:ext cx="3748192" cy="30247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Insert picture</a:t>
            </a: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BFC1A3-27D5-D828-CDEA-3BC3802D0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9468" y="3428999"/>
            <a:ext cx="3750733" cy="2495551"/>
          </a:xfrm>
          <a:prstGeom prst="rect">
            <a:avLst/>
          </a:prstGeom>
          <a:solidFill>
            <a:srgbClr val="3AB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92BCD234-D8A8-052B-B8F3-D58522E622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3607" y="3636791"/>
            <a:ext cx="3537879" cy="636032"/>
          </a:xfrm>
        </p:spPr>
        <p:txBody>
          <a:bodyPr/>
          <a:lstStyle>
            <a:lvl1pPr marL="12600" indent="0">
              <a:buNone/>
              <a:defRPr b="1">
                <a:solidFill>
                  <a:srgbClr val="072B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edit, max. 2 lines</a:t>
            </a:r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BC1051F-4F1C-3EC8-F14A-A7640FE52B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3608" y="4272823"/>
            <a:ext cx="3537880" cy="1483359"/>
          </a:xfrm>
        </p:spPr>
        <p:txBody>
          <a:bodyPr/>
          <a:lstStyle>
            <a:lvl1pPr marL="12600" indent="0">
              <a:buNone/>
              <a:defRPr sz="1400">
                <a:solidFill>
                  <a:srgbClr val="072B5D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3AE2A91-726F-BCEC-DF95-15ED8ED71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BD733C1-AEB1-A8C0-3897-07D1B975B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536424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Veterinary pharmacovigilance: adverse event reporting in the EU</a:t>
            </a:r>
          </a:p>
          <a:p>
            <a:r>
              <a:rPr lang="en-GB"/>
              <a:t>
</a:t>
            </a:r>
          </a:p>
        </p:txBody>
      </p:sp>
      <p:pic>
        <p:nvPicPr>
          <p:cNvPr id="4" name="Picture 3" descr="A green and black logo&#10;&#10;AI-generated content may be incorrect.">
            <a:extLst>
              <a:ext uri="{FF2B5EF4-FFF2-40B4-BE49-F238E27FC236}">
                <a16:creationId xmlns:a16="http://schemas.microsoft.com/office/drawing/2014/main" id="{6D0244F4-751E-3C91-7037-C44C3AD9D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390" y="6096497"/>
            <a:ext cx="1549238" cy="566219"/>
          </a:xfrm>
          <a:prstGeom prst="rect">
            <a:avLst/>
          </a:prstGeom>
        </p:spPr>
      </p:pic>
      <p:pic>
        <p:nvPicPr>
          <p:cNvPr id="6" name="Picture 5" descr="European Medicines Agency logo">
            <a:extLst>
              <a:ext uri="{FF2B5EF4-FFF2-40B4-BE49-F238E27FC236}">
                <a16:creationId xmlns:a16="http://schemas.microsoft.com/office/drawing/2014/main" id="{DBB0DF91-7AFD-C14C-2982-29C39113ED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03" y="6282203"/>
            <a:ext cx="1097497" cy="3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326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divider_Reflex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3A61D73-A6F8-5259-A0DC-8658419AE9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" y="0"/>
            <a:ext cx="3119967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FE17D0-9423-31B2-D980-437F106C3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1434" y="1537367"/>
            <a:ext cx="5761567" cy="177588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add the chapter title, Verdana pro, 36pt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07B64-74CF-DCB6-9CD9-9B9F3DE1C0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1434" y="3429000"/>
            <a:ext cx="5761567" cy="1041400"/>
          </a:xfrm>
        </p:spPr>
        <p:txBody>
          <a:bodyPr/>
          <a:lstStyle>
            <a:lvl1pPr marL="1260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a subheading, delete if not needed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ADC921-4D34-BF34-9F8B-FF785646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12585" y="6308816"/>
            <a:ext cx="36963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EBE2C6-FE47-C801-FECC-6EE7A3265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2216" y="6308815"/>
            <a:ext cx="2820184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Veterinary pharmacovigilance: adverse event reporting in the EU</a:t>
            </a:r>
          </a:p>
          <a:p>
            <a:r>
              <a:rPr lang="en-GB" dirty="0"/>
              <a:t>
</a:t>
            </a:r>
          </a:p>
        </p:txBody>
      </p:sp>
      <p:pic>
        <p:nvPicPr>
          <p:cNvPr id="5" name="Picture 4" descr="European Medicines Agency logo">
            <a:extLst>
              <a:ext uri="{FF2B5EF4-FFF2-40B4-BE49-F238E27FC236}">
                <a16:creationId xmlns:a16="http://schemas.microsoft.com/office/drawing/2014/main" id="{130CBE29-60C8-68F3-9CB2-05515C9312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9414" y="6278979"/>
            <a:ext cx="1100785" cy="315448"/>
          </a:xfrm>
          <a:prstGeom prst="rect">
            <a:avLst/>
          </a:prstGeom>
        </p:spPr>
      </p:pic>
      <p:pic>
        <p:nvPicPr>
          <p:cNvPr id="7" name="Picture 6" descr="Federation of Veterinarians of Europe logo">
            <a:extLst>
              <a:ext uri="{FF2B5EF4-FFF2-40B4-BE49-F238E27FC236}">
                <a16:creationId xmlns:a16="http://schemas.microsoft.com/office/drawing/2014/main" id="{1C38EA2D-DA7A-00F7-7C46-82C2613E3A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734" y="6102481"/>
            <a:ext cx="1487166" cy="52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971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divider-with-number_Reflex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5B6443D-7EE3-4CB8-A58F-9D05663626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0650" y="404813"/>
            <a:ext cx="3649663" cy="1247775"/>
          </a:xfrm>
        </p:spPr>
        <p:txBody>
          <a:bodyPr/>
          <a:lstStyle>
            <a:lvl1pPr marL="12600" indent="0">
              <a:buNone/>
              <a:defRPr sz="9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FE17D0-9423-31B2-D980-437F106C3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1179" y="2020358"/>
            <a:ext cx="7681384" cy="1775883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add the chapter title, Verdana pro, 48pt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07B64-74CF-DCB6-9CD9-9B9F3DE1C0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1179" y="4163483"/>
            <a:ext cx="7681384" cy="1041400"/>
          </a:xfrm>
        </p:spPr>
        <p:txBody>
          <a:bodyPr/>
          <a:lstStyle>
            <a:lvl1pPr marL="1260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a subheading, delete if not needed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ADC921-4D34-BF34-9F8B-FF785646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330" y="6308816"/>
            <a:ext cx="36963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EBE2C6-FE47-C801-FECC-6EE7A3265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1960" y="6308815"/>
            <a:ext cx="5389289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Veterinary pharmacovigilance: adverse event reporting in the EU</a:t>
            </a:r>
          </a:p>
          <a:p>
            <a:r>
              <a:rPr lang="en-GB" dirty="0"/>
              <a:t>
</a:t>
            </a:r>
          </a:p>
        </p:txBody>
      </p:sp>
      <p:pic>
        <p:nvPicPr>
          <p:cNvPr id="9" name="Picture 8" descr="European Medicines Agency logo">
            <a:extLst>
              <a:ext uri="{FF2B5EF4-FFF2-40B4-BE49-F238E27FC236}">
                <a16:creationId xmlns:a16="http://schemas.microsoft.com/office/drawing/2014/main" id="{F613AB34-35E4-87A3-575D-D305221FF3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9414" y="6278979"/>
            <a:ext cx="1100785" cy="315448"/>
          </a:xfrm>
          <a:prstGeom prst="rect">
            <a:avLst/>
          </a:prstGeom>
        </p:spPr>
      </p:pic>
      <p:pic>
        <p:nvPicPr>
          <p:cNvPr id="10" name="Picture 9" descr="Federation of Veterinarians of Europe logo">
            <a:extLst>
              <a:ext uri="{FF2B5EF4-FFF2-40B4-BE49-F238E27FC236}">
                <a16:creationId xmlns:a16="http://schemas.microsoft.com/office/drawing/2014/main" id="{8DFB59CE-4996-A264-B996-686CF7BE7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734" y="6102481"/>
            <a:ext cx="1487166" cy="52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69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divider_Cobalt-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ederation of Veterinarians of Europe logo">
            <a:extLst>
              <a:ext uri="{FF2B5EF4-FFF2-40B4-BE49-F238E27FC236}">
                <a16:creationId xmlns:a16="http://schemas.microsoft.com/office/drawing/2014/main" id="{886174B6-89BD-6B3F-29C9-2065599ADD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734" y="6102481"/>
            <a:ext cx="1487166" cy="524722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3A61D73-A6F8-5259-A0DC-8658419AE9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" y="0"/>
            <a:ext cx="3119967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FE17D0-9423-31B2-D980-437F106C3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1434" y="1537367"/>
            <a:ext cx="5761567" cy="177588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dirty="0"/>
              <a:t>Click to add the chapter title, Verdana pro, 32pt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07B64-74CF-DCB6-9CD9-9B9F3DE1C0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1434" y="3429000"/>
            <a:ext cx="5761567" cy="1041400"/>
          </a:xfrm>
        </p:spPr>
        <p:txBody>
          <a:bodyPr/>
          <a:lstStyle>
            <a:lvl1pPr marL="12600" indent="0"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a subheading, delete if not needed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ADC921-4D34-BF34-9F8B-FF785646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12585" y="6308816"/>
            <a:ext cx="36963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EBE2C6-FE47-C801-FECC-6EE7A3265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2216" y="6308815"/>
            <a:ext cx="3469472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Veterinary pharmacovigilance: adverse event reporting in the EU</a:t>
            </a:r>
          </a:p>
          <a:p>
            <a:r>
              <a:rPr lang="en-GB" dirty="0"/>
              <a:t>
</a:t>
            </a:r>
          </a:p>
        </p:txBody>
      </p:sp>
      <p:pic>
        <p:nvPicPr>
          <p:cNvPr id="10" name="Picture 9" descr="European Medicines Agency logo">
            <a:extLst>
              <a:ext uri="{FF2B5EF4-FFF2-40B4-BE49-F238E27FC236}">
                <a16:creationId xmlns:a16="http://schemas.microsoft.com/office/drawing/2014/main" id="{341F886C-601E-8F1E-ABB3-107796EAF2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03" y="6282203"/>
            <a:ext cx="1097497" cy="3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457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divider-with-number_Cobalt-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5B6443D-7EE3-4CB8-A58F-9D05663626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0650" y="404813"/>
            <a:ext cx="3649663" cy="1247775"/>
          </a:xfrm>
        </p:spPr>
        <p:txBody>
          <a:bodyPr/>
          <a:lstStyle>
            <a:lvl1pPr marL="12600" indent="0">
              <a:buNone/>
              <a:defRPr sz="9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FE17D0-9423-31B2-D980-437F106C3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1179" y="2020358"/>
            <a:ext cx="7681384" cy="1775883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add the chapter title, Verdana pro, 48pt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07B64-74CF-DCB6-9CD9-9B9F3DE1C0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1179" y="4163483"/>
            <a:ext cx="7681384" cy="1041400"/>
          </a:xfrm>
        </p:spPr>
        <p:txBody>
          <a:bodyPr/>
          <a:lstStyle>
            <a:lvl1pPr marL="12600" indent="0"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a subheading, delete if not needed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ADC921-4D34-BF34-9F8B-FF785646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330" y="6308816"/>
            <a:ext cx="36963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2"/>
                </a:solidFill>
                <a:latin typeface="Verdana Pro" panose="020B0604030504040204" pitchFamily="34" charset="0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EBE2C6-FE47-C801-FECC-6EE7A3265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1961" y="6308815"/>
            <a:ext cx="5389289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2"/>
                </a:solidFill>
                <a:latin typeface="Verdana Pro" panose="020B0604030504040204" pitchFamily="34" charset="0"/>
              </a:defRPr>
            </a:lvl1pPr>
          </a:lstStyle>
          <a:p>
            <a:r>
              <a:rPr lang="en-GB" dirty="0"/>
              <a:t>Veterinary pharmacovigilance: adverse event reporting in the EU</a:t>
            </a:r>
          </a:p>
          <a:p>
            <a:r>
              <a:rPr lang="en-GB" dirty="0"/>
              <a:t>
</a:t>
            </a:r>
          </a:p>
        </p:txBody>
      </p:sp>
      <p:pic>
        <p:nvPicPr>
          <p:cNvPr id="9" name="Picture 8" descr="Federation of Veterinarians of Europe logo">
            <a:extLst>
              <a:ext uri="{FF2B5EF4-FFF2-40B4-BE49-F238E27FC236}">
                <a16:creationId xmlns:a16="http://schemas.microsoft.com/office/drawing/2014/main" id="{B1BED083-3627-42ED-4608-7F0106DF5D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734" y="6102481"/>
            <a:ext cx="1487166" cy="524722"/>
          </a:xfrm>
          <a:prstGeom prst="rect">
            <a:avLst/>
          </a:prstGeom>
        </p:spPr>
      </p:pic>
      <p:pic>
        <p:nvPicPr>
          <p:cNvPr id="10" name="Picture 9" descr="European Medicines Agency logo">
            <a:extLst>
              <a:ext uri="{FF2B5EF4-FFF2-40B4-BE49-F238E27FC236}">
                <a16:creationId xmlns:a16="http://schemas.microsoft.com/office/drawing/2014/main" id="{8E7780AD-E49B-E52A-A547-6703E6C306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03" y="6282203"/>
            <a:ext cx="1097497" cy="3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29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reflex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891F976-D365-6FE9-7800-F56F94EDB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0650" y="898616"/>
            <a:ext cx="792000" cy="75397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DFE17D0-9423-31B2-D980-437F106C3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1618" y="1797052"/>
            <a:ext cx="7488767" cy="3066960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add the quote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385AA21-02FB-E2C7-CE35-F22CD1C83B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51616" y="4864012"/>
            <a:ext cx="7488768" cy="490371"/>
          </a:xfrm>
        </p:spPr>
        <p:txBody>
          <a:bodyPr bIns="0" anchor="b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add the author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ADC921-4D34-BF34-9F8B-FF785646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2" y="6308816"/>
            <a:ext cx="36963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EBE2C6-FE47-C801-FECC-6EE7A3265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1433" y="6308815"/>
            <a:ext cx="5389817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Veterinary pharmacovigilance: adverse event reporting in the EU</a:t>
            </a:r>
          </a:p>
          <a:p>
            <a:r>
              <a:rPr lang="en-GB"/>
              <a:t>
</a:t>
            </a:r>
          </a:p>
        </p:txBody>
      </p:sp>
      <p:pic>
        <p:nvPicPr>
          <p:cNvPr id="7" name="Picture 6" descr="European Medicines Agency logo">
            <a:extLst>
              <a:ext uri="{FF2B5EF4-FFF2-40B4-BE49-F238E27FC236}">
                <a16:creationId xmlns:a16="http://schemas.microsoft.com/office/drawing/2014/main" id="{16EF8CD8-7096-BF43-2B16-5391B351DC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9414" y="6278979"/>
            <a:ext cx="1100785" cy="315448"/>
          </a:xfrm>
          <a:prstGeom prst="rect">
            <a:avLst/>
          </a:prstGeom>
        </p:spPr>
      </p:pic>
      <p:pic>
        <p:nvPicPr>
          <p:cNvPr id="10" name="Picture 9" descr="Federation of Veterinarians of Europe logo">
            <a:extLst>
              <a:ext uri="{FF2B5EF4-FFF2-40B4-BE49-F238E27FC236}">
                <a16:creationId xmlns:a16="http://schemas.microsoft.com/office/drawing/2014/main" id="{40E61C84-7558-AB80-51B5-56FC571FCC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734" y="6102481"/>
            <a:ext cx="1487166" cy="52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02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Cobalt-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806CB37-234C-7FFC-25C4-FAD302141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0650" y="898616"/>
            <a:ext cx="792000" cy="75397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F563904-389F-0A54-6694-323668FC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618" y="1797052"/>
            <a:ext cx="7488767" cy="3066960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29753DB-160D-042D-A8B9-FD346D9E4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1616" y="4864012"/>
            <a:ext cx="7488768" cy="490371"/>
          </a:xfrm>
        </p:spPr>
        <p:txBody>
          <a:bodyPr bIns="0" anchor="b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2868569-3077-1BA2-A559-D6A77459F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2" y="6308816"/>
            <a:ext cx="36963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1ADF152-4151-C832-DC22-919A6F6F0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1433" y="6308815"/>
            <a:ext cx="5389817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/>
              <a:t>Veterinary pharmacovigilance: adverse event reporting in the EU</a:t>
            </a:r>
          </a:p>
          <a:p>
            <a:r>
              <a:rPr lang="en-GB"/>
              <a:t>
</a:t>
            </a:r>
          </a:p>
        </p:txBody>
      </p:sp>
      <p:pic>
        <p:nvPicPr>
          <p:cNvPr id="5" name="Picture 4" descr="Federation of Veterinarians of Europe logo">
            <a:extLst>
              <a:ext uri="{FF2B5EF4-FFF2-40B4-BE49-F238E27FC236}">
                <a16:creationId xmlns:a16="http://schemas.microsoft.com/office/drawing/2014/main" id="{82A5AEB5-ED48-A9D3-C40C-A939FB2699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734" y="6102481"/>
            <a:ext cx="1487166" cy="524722"/>
          </a:xfrm>
          <a:prstGeom prst="rect">
            <a:avLst/>
          </a:prstGeom>
        </p:spPr>
      </p:pic>
      <p:pic>
        <p:nvPicPr>
          <p:cNvPr id="6" name="Picture 5" descr="European Medicines Agency logo">
            <a:extLst>
              <a:ext uri="{FF2B5EF4-FFF2-40B4-BE49-F238E27FC236}">
                <a16:creationId xmlns:a16="http://schemas.microsoft.com/office/drawing/2014/main" id="{4C8147C1-2E81-E1A0-9EC3-9E507E635A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03" y="6282203"/>
            <a:ext cx="1097497" cy="3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304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ground_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1002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-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C4557EF-3C08-E135-4E43-84B2F16499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0"/>
            <a:ext cx="12192000" cy="6858000"/>
          </a:xfrm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259794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ropean Medicines Agency logo">
            <a:extLst>
              <a:ext uri="{FF2B5EF4-FFF2-40B4-BE49-F238E27FC236}">
                <a16:creationId xmlns:a16="http://schemas.microsoft.com/office/drawing/2014/main" id="{E76D5A99-9A60-F955-481F-F9B15537AB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437" y="2634444"/>
            <a:ext cx="1891526" cy="838800"/>
          </a:xfrm>
          <a:prstGeom prst="rect">
            <a:avLst/>
          </a:prstGeom>
        </p:spPr>
      </p:pic>
      <p:pic>
        <p:nvPicPr>
          <p:cNvPr id="4" name="Picture 3" descr="Federation of Veterinarians of Europe logo">
            <a:extLst>
              <a:ext uri="{FF2B5EF4-FFF2-40B4-BE49-F238E27FC236}">
                <a16:creationId xmlns:a16="http://schemas.microsoft.com/office/drawing/2014/main" id="{584F6D18-A601-7584-9B2D-AF2D7A5321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191" y="2610737"/>
            <a:ext cx="2319118" cy="81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5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of-content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0A04893-498E-CA48-7EA0-929DD1BCD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" y="0"/>
            <a:ext cx="3119967" cy="6858000"/>
          </a:xfrm>
        </p:spPr>
        <p:txBody>
          <a:bodyPr anchor="t"/>
          <a:lstStyle>
            <a:lvl1pPr marL="0" indent="0">
              <a:buNone/>
              <a:defRPr sz="24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1" y="405251"/>
            <a:ext cx="8102601" cy="960000"/>
          </a:xfrm>
        </p:spPr>
        <p:txBody>
          <a:bodyPr anchor="b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noProof="0"/>
              <a:t>Table of contents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995E9C-6BA7-D829-A01D-20CB26F91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1653118"/>
            <a:ext cx="8102600" cy="4271433"/>
          </a:xfrm>
        </p:spPr>
        <p:txBody>
          <a:bodyPr/>
          <a:lstStyle>
            <a:lvl1pPr>
              <a:spcAft>
                <a:spcPts val="900"/>
              </a:spcAft>
              <a:defRPr>
                <a:latin typeface="+mn-lt"/>
              </a:defRPr>
            </a:lvl1pPr>
            <a:lvl2pPr>
              <a:spcAft>
                <a:spcPts val="900"/>
              </a:spcAft>
              <a:defRPr>
                <a:latin typeface="+mn-lt"/>
              </a:defRPr>
            </a:lvl2pPr>
          </a:lstStyle>
          <a:p>
            <a:pPr lvl="0"/>
            <a:r>
              <a:rPr lang="en-GB" noProof="0" dirty="0"/>
              <a:t>Click to add </a:t>
            </a:r>
            <a:r>
              <a:rPr lang="en-GB" dirty="0"/>
              <a:t>the list of contents</a:t>
            </a:r>
            <a:endParaRPr lang="en-US" dirty="0"/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4A450E-2087-D4C5-FB6A-676E494AF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7600" y="6308816"/>
            <a:ext cx="404696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1BB459-2978-BD7B-D59D-E195FCE7E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2298" y="6308815"/>
            <a:ext cx="3090296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 dirty="0"/>
              <a:t>Veterinary pharmacovigilance: adverse event reporting in the EU</a:t>
            </a:r>
          </a:p>
          <a:p>
            <a:r>
              <a:rPr lang="en-GB" dirty="0"/>
              <a:t>
</a:t>
            </a:r>
          </a:p>
        </p:txBody>
      </p:sp>
      <p:pic>
        <p:nvPicPr>
          <p:cNvPr id="3" name="Picture 2" descr="A green and black logo&#10;&#10;AI-generated content may be incorrect.">
            <a:extLst>
              <a:ext uri="{FF2B5EF4-FFF2-40B4-BE49-F238E27FC236}">
                <a16:creationId xmlns:a16="http://schemas.microsoft.com/office/drawing/2014/main" id="{072C6269-CF57-21F4-CBD1-FCF132BBE8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390" y="6096497"/>
            <a:ext cx="1549238" cy="566219"/>
          </a:xfrm>
          <a:prstGeom prst="rect">
            <a:avLst/>
          </a:prstGeom>
        </p:spPr>
      </p:pic>
      <p:pic>
        <p:nvPicPr>
          <p:cNvPr id="14" name="Picture 13" descr="European Medicines Agency logo">
            <a:extLst>
              <a:ext uri="{FF2B5EF4-FFF2-40B4-BE49-F238E27FC236}">
                <a16:creationId xmlns:a16="http://schemas.microsoft.com/office/drawing/2014/main" id="{569F220C-65F6-C6AA-8713-545B29E3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03" y="6282203"/>
            <a:ext cx="1097497" cy="3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3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of-contents_reflex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0C44D7-3D9D-BA12-BCE0-A0335DF2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00149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61115" y="405251"/>
            <a:ext cx="8640235" cy="960000"/>
          </a:xfrm>
        </p:spPr>
        <p:txBody>
          <a:bodyPr anchor="b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noProof="0"/>
              <a:t>Table of contents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995E9C-6BA7-D829-A01D-20CB26F91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1115" y="1653118"/>
            <a:ext cx="8640233" cy="4271433"/>
          </a:xfrm>
        </p:spPr>
        <p:txBody>
          <a:bodyPr/>
          <a:lstStyle>
            <a:lvl1pPr>
              <a:spcAft>
                <a:spcPts val="900"/>
              </a:spcAft>
              <a:defRPr>
                <a:latin typeface="+mn-lt"/>
              </a:defRPr>
            </a:lvl1pPr>
            <a:lvl2pPr>
              <a:spcAft>
                <a:spcPts val="900"/>
              </a:spcAft>
              <a:defRPr>
                <a:latin typeface="+mn-lt"/>
              </a:defRPr>
            </a:lvl2pPr>
          </a:lstStyle>
          <a:p>
            <a:pPr lvl="0"/>
            <a:r>
              <a:rPr lang="en-US"/>
              <a:t>Click to add </a:t>
            </a:r>
            <a:r>
              <a:rPr lang="en-GB"/>
              <a:t>the list of contents</a:t>
            </a:r>
            <a:endParaRPr lang="en-US"/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4A450E-2087-D4C5-FB6A-676E494AF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1114" y="6308816"/>
            <a:ext cx="404696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1BB459-2978-BD7B-D59D-E195FCE7E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65811" y="6308815"/>
            <a:ext cx="3625439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 dirty="0"/>
              <a:t>Veterinary pharmacovigilance: adverse event reporting in the EU</a:t>
            </a:r>
          </a:p>
          <a:p>
            <a:r>
              <a:rPr lang="en-GB" dirty="0"/>
              <a:t>
</a:t>
            </a:r>
          </a:p>
        </p:txBody>
      </p:sp>
      <p:pic>
        <p:nvPicPr>
          <p:cNvPr id="10" name="Picture 9" descr="A green and black logo&#10;&#10;AI-generated content may be incorrect.">
            <a:extLst>
              <a:ext uri="{FF2B5EF4-FFF2-40B4-BE49-F238E27FC236}">
                <a16:creationId xmlns:a16="http://schemas.microsoft.com/office/drawing/2014/main" id="{8B83A506-FD5B-9CAA-B3C1-1C1810C6D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390" y="6096497"/>
            <a:ext cx="1549238" cy="566219"/>
          </a:xfrm>
          <a:prstGeom prst="rect">
            <a:avLst/>
          </a:prstGeom>
        </p:spPr>
      </p:pic>
      <p:pic>
        <p:nvPicPr>
          <p:cNvPr id="12" name="Picture 11" descr="European Medicines Agency logo">
            <a:extLst>
              <a:ext uri="{FF2B5EF4-FFF2-40B4-BE49-F238E27FC236}">
                <a16:creationId xmlns:a16="http://schemas.microsoft.com/office/drawing/2014/main" id="{3848B01D-3737-E1F8-718B-028F84BCCB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03" y="6282203"/>
            <a:ext cx="1097497" cy="3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4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of-contents_cobal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0C44D7-3D9D-BA12-BCE0-A0335DF2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00149" cy="6858000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61115" y="405251"/>
            <a:ext cx="8640233" cy="960000"/>
          </a:xfrm>
        </p:spPr>
        <p:txBody>
          <a:bodyPr anchor="b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noProof="0"/>
              <a:t>Table of contents</a:t>
            </a:r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FFB538E-F536-51ED-4DF9-3F24BC40C5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1115" y="1653118"/>
            <a:ext cx="8640233" cy="4271433"/>
          </a:xfrm>
        </p:spPr>
        <p:txBody>
          <a:bodyPr/>
          <a:lstStyle>
            <a:lvl1pPr>
              <a:spcAft>
                <a:spcPts val="900"/>
              </a:spcAft>
              <a:defRPr>
                <a:latin typeface="+mn-lt"/>
              </a:defRPr>
            </a:lvl1pPr>
            <a:lvl2pPr>
              <a:spcAft>
                <a:spcPts val="900"/>
              </a:spcAft>
              <a:defRPr>
                <a:latin typeface="+mn-lt"/>
              </a:defRPr>
            </a:lvl2pPr>
          </a:lstStyle>
          <a:p>
            <a:pPr lvl="0"/>
            <a:r>
              <a:rPr lang="en-US"/>
              <a:t>Click to add </a:t>
            </a:r>
            <a:r>
              <a:rPr lang="en-GB"/>
              <a:t>the list of contents</a:t>
            </a:r>
            <a:endParaRPr lang="en-US"/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4A450E-2087-D4C5-FB6A-676E494AF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51614" y="6308816"/>
            <a:ext cx="404696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1BB459-2978-BD7B-D59D-E195FCE7E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6311" y="6308815"/>
            <a:ext cx="3434939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 dirty="0"/>
              <a:t>Veterinary pharmacovigilance: adverse event reporting in the EU</a:t>
            </a:r>
          </a:p>
          <a:p>
            <a:r>
              <a:rPr lang="en-GB" dirty="0"/>
              <a:t>
</a:t>
            </a:r>
          </a:p>
        </p:txBody>
      </p:sp>
      <p:pic>
        <p:nvPicPr>
          <p:cNvPr id="9" name="Picture 8" descr="A green and black logo&#10;&#10;AI-generated content may be incorrect.">
            <a:extLst>
              <a:ext uri="{FF2B5EF4-FFF2-40B4-BE49-F238E27FC236}">
                <a16:creationId xmlns:a16="http://schemas.microsoft.com/office/drawing/2014/main" id="{66659409-E47D-07A5-4A82-74B1248A9F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390" y="6096497"/>
            <a:ext cx="1549238" cy="566219"/>
          </a:xfrm>
          <a:prstGeom prst="rect">
            <a:avLst/>
          </a:prstGeom>
        </p:spPr>
      </p:pic>
      <p:pic>
        <p:nvPicPr>
          <p:cNvPr id="10" name="Picture 9" descr="European Medicines Agency logo">
            <a:extLst>
              <a:ext uri="{FF2B5EF4-FFF2-40B4-BE49-F238E27FC236}">
                <a16:creationId xmlns:a16="http://schemas.microsoft.com/office/drawing/2014/main" id="{825E62BA-C650-CEAE-7B1F-DFE48746BC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03" y="6282203"/>
            <a:ext cx="1097497" cy="3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404284"/>
            <a:ext cx="9408584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53118"/>
            <a:ext cx="9408584" cy="427143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E1A83C-B653-C3DB-1D33-D410BFB5F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6A4AA9-2921-BA59-2F2D-827E55B79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536424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 dirty="0"/>
              <a:t>Veterinary pharmacovigilance: adverse event reporting in the EU</a:t>
            </a:r>
          </a:p>
          <a:p>
            <a:r>
              <a:rPr lang="en-GB" dirty="0"/>
              <a:t>
</a:t>
            </a:r>
          </a:p>
        </p:txBody>
      </p:sp>
      <p:pic>
        <p:nvPicPr>
          <p:cNvPr id="9" name="Picture 8" descr="A green and black logo&#10;&#10;AI-generated content may be incorrect.">
            <a:extLst>
              <a:ext uri="{FF2B5EF4-FFF2-40B4-BE49-F238E27FC236}">
                <a16:creationId xmlns:a16="http://schemas.microsoft.com/office/drawing/2014/main" id="{7D1710A6-4BBD-A1B6-3103-9C2B21BD3A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390" y="6096497"/>
            <a:ext cx="1549238" cy="566219"/>
          </a:xfrm>
          <a:prstGeom prst="rect">
            <a:avLst/>
          </a:prstGeom>
        </p:spPr>
      </p:pic>
      <p:pic>
        <p:nvPicPr>
          <p:cNvPr id="10" name="Picture 9" descr="European Medicines Agency logo">
            <a:extLst>
              <a:ext uri="{FF2B5EF4-FFF2-40B4-BE49-F238E27FC236}">
                <a16:creationId xmlns:a16="http://schemas.microsoft.com/office/drawing/2014/main" id="{8DCBFAB2-7935-A8D0-5BE8-C98ACFFD17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03" y="6282203"/>
            <a:ext cx="1097497" cy="3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3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-column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404284"/>
            <a:ext cx="9408584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53119"/>
            <a:ext cx="9408584" cy="354880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 marL="1384165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402703-151F-BCBF-6E81-A8883FC5A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5392617"/>
            <a:ext cx="9408584" cy="531935"/>
          </a:xfrm>
          <a:solidFill>
            <a:srgbClr val="3AB9A3"/>
          </a:solidFill>
        </p:spPr>
        <p:txBody>
          <a:bodyPr lIns="72000" tIns="36000" rIns="72000" bIns="36000" anchor="ctr"/>
          <a:lstStyle>
            <a:lvl1pPr marL="12600" indent="0">
              <a:buNone/>
              <a:defRPr sz="1333">
                <a:solidFill>
                  <a:srgbClr val="072B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a takeaway message, max. 2 lines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E1A83C-B653-C3DB-1D33-D410BFB5F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6A4AA9-2921-BA59-2F2D-827E55B79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536424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 dirty="0"/>
              <a:t>Veterinary pharmacovigilance: adverse event reporting in the EU</a:t>
            </a:r>
          </a:p>
          <a:p>
            <a:r>
              <a:rPr lang="en-GB" dirty="0"/>
              <a:t>
</a:t>
            </a:r>
          </a:p>
        </p:txBody>
      </p:sp>
      <p:pic>
        <p:nvPicPr>
          <p:cNvPr id="10" name="Picture 9" descr="A green and black logo&#10;&#10;AI-generated content may be incorrect.">
            <a:extLst>
              <a:ext uri="{FF2B5EF4-FFF2-40B4-BE49-F238E27FC236}">
                <a16:creationId xmlns:a16="http://schemas.microsoft.com/office/drawing/2014/main" id="{9A48FC36-E4CC-E81D-D311-19420C4BB7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390" y="6096497"/>
            <a:ext cx="1549238" cy="566219"/>
          </a:xfrm>
          <a:prstGeom prst="rect">
            <a:avLst/>
          </a:prstGeom>
        </p:spPr>
      </p:pic>
      <p:pic>
        <p:nvPicPr>
          <p:cNvPr id="11" name="Picture 10" descr="European Medicines Agency logo">
            <a:extLst>
              <a:ext uri="{FF2B5EF4-FFF2-40B4-BE49-F238E27FC236}">
                <a16:creationId xmlns:a16="http://schemas.microsoft.com/office/drawing/2014/main" id="{D45A11B5-6AE3-A540-56AB-81EE44226F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03" y="6282203"/>
            <a:ext cx="1097497" cy="3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8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400764"/>
            <a:ext cx="9408584" cy="960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653118"/>
            <a:ext cx="9408584" cy="427143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7875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22" r:id="rId2"/>
    <p:sldLayoutId id="2147483673" r:id="rId3"/>
    <p:sldLayoutId id="2147483724" r:id="rId4"/>
    <p:sldLayoutId id="2147483710" r:id="rId5"/>
    <p:sldLayoutId id="2147483711" r:id="rId6"/>
    <p:sldLayoutId id="2147483713" r:id="rId7"/>
    <p:sldLayoutId id="2147483686" r:id="rId8"/>
    <p:sldLayoutId id="2147483693" r:id="rId9"/>
    <p:sldLayoutId id="2147483664" r:id="rId10"/>
    <p:sldLayoutId id="2147483737" r:id="rId11"/>
    <p:sldLayoutId id="2147483694" r:id="rId12"/>
    <p:sldLayoutId id="2147483692" r:id="rId13"/>
    <p:sldLayoutId id="2147483688" r:id="rId14"/>
    <p:sldLayoutId id="2147483758" r:id="rId15"/>
    <p:sldLayoutId id="2147483691" r:id="rId16"/>
    <p:sldLayoutId id="2147483757" r:id="rId17"/>
    <p:sldLayoutId id="2147483756" r:id="rId18"/>
    <p:sldLayoutId id="2147483703" r:id="rId19"/>
    <p:sldLayoutId id="2147483666" r:id="rId20"/>
    <p:sldLayoutId id="2147483667" r:id="rId21"/>
    <p:sldLayoutId id="2147483728" r:id="rId22"/>
    <p:sldLayoutId id="2147483750" r:id="rId23"/>
    <p:sldLayoutId id="2147483752" r:id="rId24"/>
    <p:sldLayoutId id="2147483689" r:id="rId25"/>
    <p:sldLayoutId id="2147483695" r:id="rId26"/>
    <p:sldLayoutId id="2147483696" r:id="rId27"/>
    <p:sldLayoutId id="2147483700" r:id="rId28"/>
    <p:sldLayoutId id="2147483679" r:id="rId29"/>
    <p:sldLayoutId id="2147483699" r:id="rId30"/>
    <p:sldLayoutId id="2147483684" r:id="rId31"/>
    <p:sldLayoutId id="2147483683" r:id="rId32"/>
    <p:sldLayoutId id="2147483681" r:id="rId33"/>
    <p:sldLayoutId id="2147483717" r:id="rId34"/>
    <p:sldLayoutId id="2147483718" r:id="rId35"/>
    <p:sldLayoutId id="2147483749" r:id="rId36"/>
    <p:sldLayoutId id="2147483738" r:id="rId37"/>
    <p:sldLayoutId id="2147483721" r:id="rId38"/>
    <p:sldLayoutId id="2147483719" r:id="rId39"/>
    <p:sldLayoutId id="2147483702" r:id="rId40"/>
    <p:sldLayoutId id="2147483704" r:id="rId41"/>
    <p:sldLayoutId id="2147483730" r:id="rId42"/>
    <p:sldLayoutId id="2147483706" r:id="rId43"/>
    <p:sldLayoutId id="2147483732" r:id="rId44"/>
    <p:sldLayoutId id="2147483674" r:id="rId45"/>
    <p:sldLayoutId id="2147483676" r:id="rId46"/>
    <p:sldLayoutId id="2147483745" r:id="rId47"/>
    <p:sldLayoutId id="2147483685" r:id="rId48"/>
    <p:sldLayoutId id="2147483743" r:id="rId49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15995" algn="l" defTabSz="914377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15995" algn="l" defTabSz="914377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Verdana Pro" panose="020B0604030504040204" pitchFamily="34" charset="0"/>
        <a:buChar char="◦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15995" algn="l" defTabSz="914377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Verdana Pro" panose="020B0604030504040204" pitchFamily="34" charset="0"/>
        <a:buChar char="–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15995" algn="l" defTabSz="914377" rtl="0" eaLnBrk="1" latinLnBrk="0" hangingPunct="1">
        <a:lnSpc>
          <a:spcPct val="110000"/>
        </a:lnSpc>
        <a:spcBef>
          <a:spcPts val="500"/>
        </a:spcBef>
        <a:spcAft>
          <a:spcPts val="1200"/>
        </a:spcAft>
        <a:buFont typeface="Verdana Pro" panose="020B0604030504040204" pitchFamily="34" charset="0"/>
        <a:buChar char="–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15995" algn="l" defTabSz="914377" rtl="0" eaLnBrk="1" latinLnBrk="0" hangingPunct="1">
        <a:lnSpc>
          <a:spcPct val="110000"/>
        </a:lnSpc>
        <a:spcBef>
          <a:spcPts val="500"/>
        </a:spcBef>
        <a:spcAft>
          <a:spcPts val="1200"/>
        </a:spcAft>
        <a:buSzPct val="100000"/>
        <a:buFont typeface="Verdana Pro" panose="020B0604030504040204" pitchFamily="34" charset="0"/>
        <a:buChar char="–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72" userDrawn="1">
          <p15:clr>
            <a:srgbClr val="F26B43"/>
          </p15:clr>
        </p15:guide>
        <p15:guide id="4" pos="7408" userDrawn="1">
          <p15:clr>
            <a:srgbClr val="F26B43"/>
          </p15:clr>
        </p15:guide>
        <p15:guide id="5" orient="horz" pos="860" userDrawn="1">
          <p15:clr>
            <a:srgbClr val="F26B43"/>
          </p15:clr>
        </p15:guide>
        <p15:guide id="6" orient="horz" pos="3913" userDrawn="1">
          <p15:clr>
            <a:srgbClr val="F26B43"/>
          </p15:clr>
        </p15:guide>
        <p15:guide id="7" pos="756" userDrawn="1">
          <p15:clr>
            <a:srgbClr val="F26B43"/>
          </p15:clr>
        </p15:guide>
        <p15:guide id="8" pos="876" userDrawn="1">
          <p15:clr>
            <a:srgbClr val="F26B43"/>
          </p15:clr>
        </p15:guide>
        <p15:guide id="9" pos="1360" userDrawn="1">
          <p15:clr>
            <a:srgbClr val="F26B43"/>
          </p15:clr>
        </p15:guide>
        <p15:guide id="10" pos="1965" userDrawn="1">
          <p15:clr>
            <a:srgbClr val="F26B43"/>
          </p15:clr>
        </p15:guide>
        <p15:guide id="11" pos="1481" userDrawn="1">
          <p15:clr>
            <a:srgbClr val="F26B43"/>
          </p15:clr>
        </p15:guide>
        <p15:guide id="12" pos="3780" userDrawn="1">
          <p15:clr>
            <a:srgbClr val="F26B43"/>
          </p15:clr>
        </p15:guide>
        <p15:guide id="13" pos="3900" userDrawn="1">
          <p15:clr>
            <a:srgbClr val="F26B43"/>
          </p15:clr>
        </p15:guide>
        <p15:guide id="14" pos="4384" userDrawn="1">
          <p15:clr>
            <a:srgbClr val="F26B43"/>
          </p15:clr>
        </p15:guide>
        <p15:guide id="15" pos="4505" userDrawn="1">
          <p15:clr>
            <a:srgbClr val="F26B43"/>
          </p15:clr>
        </p15:guide>
        <p15:guide id="16" pos="4989" userDrawn="1">
          <p15:clr>
            <a:srgbClr val="F26B43"/>
          </p15:clr>
        </p15:guide>
        <p15:guide id="17" pos="5111" userDrawn="1">
          <p15:clr>
            <a:srgbClr val="F26B43"/>
          </p15:clr>
        </p15:guide>
        <p15:guide id="18" pos="5593" userDrawn="1">
          <p15:clr>
            <a:srgbClr val="F26B43"/>
          </p15:clr>
        </p15:guide>
        <p15:guide id="19" pos="5715" userDrawn="1">
          <p15:clr>
            <a:srgbClr val="F26B43"/>
          </p15:clr>
        </p15:guide>
        <p15:guide id="20" pos="6199" userDrawn="1">
          <p15:clr>
            <a:srgbClr val="F26B43"/>
          </p15:clr>
        </p15:guide>
        <p15:guide id="21" pos="6320" userDrawn="1">
          <p15:clr>
            <a:srgbClr val="F26B43"/>
          </p15:clr>
        </p15:guide>
        <p15:guide id="22" pos="6804" userDrawn="1">
          <p15:clr>
            <a:srgbClr val="F26B43"/>
          </p15:clr>
        </p15:guide>
        <p15:guide id="23" pos="6924" userDrawn="1">
          <p15:clr>
            <a:srgbClr val="F26B43"/>
          </p15:clr>
        </p15:guide>
        <p15:guide id="24" pos="2087" userDrawn="1">
          <p15:clr>
            <a:srgbClr val="F26B43"/>
          </p15:clr>
        </p15:guide>
        <p15:guide id="25" pos="2569" userDrawn="1">
          <p15:clr>
            <a:srgbClr val="F26B43"/>
          </p15:clr>
        </p15:guide>
        <p15:guide id="26" pos="2691" userDrawn="1">
          <p15:clr>
            <a:srgbClr val="F26B43"/>
          </p15:clr>
        </p15:guide>
        <p15:guide id="27" pos="3175" userDrawn="1">
          <p15:clr>
            <a:srgbClr val="F26B43"/>
          </p15:clr>
        </p15:guide>
        <p15:guide id="28" pos="3296" userDrawn="1">
          <p15:clr>
            <a:srgbClr val="F26B43"/>
          </p15:clr>
        </p15:guide>
        <p15:guide id="29" orient="horz" pos="1041" userDrawn="1">
          <p15:clr>
            <a:srgbClr val="F26B43"/>
          </p15:clr>
        </p15:guide>
        <p15:guide id="30" orient="horz" pos="4156" userDrawn="1">
          <p15:clr>
            <a:srgbClr val="F26B43"/>
          </p15:clr>
        </p15:guide>
        <p15:guide id="31" orient="horz" pos="3732" userDrawn="1">
          <p15:clr>
            <a:srgbClr val="F26B43"/>
          </p15:clr>
        </p15:guide>
        <p15:guide id="33" orient="horz" pos="2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adrreports.eu/vet/lv/index.html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00B1A-AAD8-DB51-476C-5E767FA0A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9752A-7CB4-16D2-A51D-0AF5A70D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Blakusparādību ziņošana ES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AE232-383E-5E04-9FF7-A08AB36DB0BD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lv-LV" dirty="0"/>
              <a:t>Veterinārā farmakovigilance</a:t>
            </a:r>
            <a:endParaRPr lang="en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235FBF-1ADB-BF44-AF0A-F16723A28F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ocument 6">
            <a:extLst>
              <a:ext uri="{FF2B5EF4-FFF2-40B4-BE49-F238E27FC236}">
                <a16:creationId xmlns:a16="http://schemas.microsoft.com/office/drawing/2014/main" id="{B4A0A9EE-6D5E-1EFD-947D-056833575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0" y="4680593"/>
            <a:ext cx="12203016" cy="2141528"/>
          </a:xfrm>
          <a:prstGeom prst="flowChartDocument">
            <a:avLst/>
          </a:prstGeom>
          <a:solidFill>
            <a:srgbClr val="FFFA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D0FE34-7E2E-1DDF-4B25-552F623D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7" y="2778893"/>
            <a:ext cx="12203024" cy="4091213"/>
            <a:chOff x="-294052" y="2777148"/>
            <a:chExt cx="12203024" cy="4091213"/>
          </a:xfrm>
        </p:grpSpPr>
        <p:pic>
          <p:nvPicPr>
            <p:cNvPr id="4" name="Picture 3" descr="A dog with its paw up">
              <a:extLst>
                <a:ext uri="{FF2B5EF4-FFF2-40B4-BE49-F238E27FC236}">
                  <a16:creationId xmlns:a16="http://schemas.microsoft.com/office/drawing/2014/main" id="{12A1B475-ADF2-BE18-3C54-9E124EBC3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60047" y="2777148"/>
              <a:ext cx="2627428" cy="3422817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8702BDE-E471-947B-9D29-4FAC65DD4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rot="19281882">
              <a:off x="8888556" y="3344847"/>
              <a:ext cx="956534" cy="969822"/>
              <a:chOff x="1889126" y="7755026"/>
              <a:chExt cx="3525540" cy="3574519"/>
            </a:xfrm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973B299F-DE29-1D2E-44D5-4C651ADBA132}"/>
                  </a:ext>
                </a:extLst>
              </p:cNvPr>
              <p:cNvSpPr/>
              <p:nvPr/>
            </p:nvSpPr>
            <p:spPr>
              <a:xfrm rot="19147565">
                <a:off x="1889126" y="10598024"/>
                <a:ext cx="1608456" cy="731521"/>
              </a:xfrm>
              <a:prstGeom prst="rtTriangle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ight Triangle 11">
                <a:extLst>
                  <a:ext uri="{FF2B5EF4-FFF2-40B4-BE49-F238E27FC236}">
                    <a16:creationId xmlns:a16="http://schemas.microsoft.com/office/drawing/2014/main" id="{1E3EFBC0-8027-4E29-D329-5934B5842F34}"/>
                  </a:ext>
                </a:extLst>
              </p:cNvPr>
              <p:cNvSpPr/>
              <p:nvPr/>
            </p:nvSpPr>
            <p:spPr>
              <a:xfrm rot="413124">
                <a:off x="1892380" y="9517057"/>
                <a:ext cx="1608456" cy="73152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5A03F089-0DE8-9559-4C15-80237BDF3D67}"/>
                  </a:ext>
                </a:extLst>
              </p:cNvPr>
              <p:cNvSpPr/>
              <p:nvPr/>
            </p:nvSpPr>
            <p:spPr>
              <a:xfrm rot="2995097">
                <a:off x="2030846" y="8526446"/>
                <a:ext cx="2466884" cy="924043"/>
              </a:xfrm>
              <a:prstGeom prst="rtTriangle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A67A9F7B-B900-5957-55B4-6008A0A6D4E3}"/>
                  </a:ext>
                </a:extLst>
              </p:cNvPr>
              <p:cNvSpPr/>
              <p:nvPr/>
            </p:nvSpPr>
            <p:spPr>
              <a:xfrm rot="17467201" flipH="1">
                <a:off x="3268908" y="8619762"/>
                <a:ext cx="1177384" cy="53547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ight Triangle 14">
                <a:extLst>
                  <a:ext uri="{FF2B5EF4-FFF2-40B4-BE49-F238E27FC236}">
                    <a16:creationId xmlns:a16="http://schemas.microsoft.com/office/drawing/2014/main" id="{173D3146-DA33-081A-F15F-2AC80B03439E}"/>
                  </a:ext>
                </a:extLst>
              </p:cNvPr>
              <p:cNvSpPr/>
              <p:nvPr/>
            </p:nvSpPr>
            <p:spPr>
              <a:xfrm rot="20058016" flipH="1">
                <a:off x="3806211" y="9260594"/>
                <a:ext cx="1608455" cy="731520"/>
              </a:xfrm>
              <a:prstGeom prst="rtTriangle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Document 7">
              <a:extLst>
                <a:ext uri="{FF2B5EF4-FFF2-40B4-BE49-F238E27FC236}">
                  <a16:creationId xmlns:a16="http://schemas.microsoft.com/office/drawing/2014/main" id="{356AF664-7E62-93D7-EB5F-873734A8A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>
              <a:off x="-294052" y="5956706"/>
              <a:ext cx="12203024" cy="911655"/>
            </a:xfrm>
            <a:prstGeom prst="flowChartDocument">
              <a:avLst/>
            </a:prstGeom>
            <a:solidFill>
              <a:srgbClr val="E5F7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AE7"/>
                </a:solidFill>
              </a:endParaRPr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E40ACDC8-3849-40B3-C932-CDF899343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641532" flipH="1">
              <a:off x="8349612" y="5405634"/>
              <a:ext cx="3244938" cy="1001550"/>
            </a:xfrm>
            <a:prstGeom prst="rtTriangle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63555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FC9BF-0E59-D18D-7E8A-A9F556C9D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09828A-2F78-B23E-349B-E385A9F1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Kas notiek pēc ziņošanas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77C81-E385-9CAC-8FB3-FEA517EA9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660D1-E428-6645-BE6E-E93CDDDCE128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0D718-8C0A-1360-3963-EB4F5A01E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lv-LV" dirty="0"/>
              <a:t>Veterinārā farmakovigilance: nevēlamu notikumu ziņošana ES</a:t>
            </a:r>
          </a:p>
          <a:p>
            <a:r>
              <a:rPr lang="en-GB" dirty="0"/>
              <a:t>
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F9641A-6A8A-1859-90A5-52A7F6EC3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2"/>
            <a:ext cx="3127769" cy="6857998"/>
            <a:chOff x="1" y="2"/>
            <a:chExt cx="3127769" cy="685799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46313C9-0FB1-1551-3A8B-E26886272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" y="2"/>
              <a:ext cx="3119967" cy="6857998"/>
              <a:chOff x="1" y="2"/>
              <a:chExt cx="3119967" cy="6857998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5EACCCB-7D36-ADDC-618D-78E3E1E834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" y="2"/>
                <a:ext cx="3119967" cy="6857998"/>
              </a:xfrm>
              <a:prstGeom prst="rect">
                <a:avLst/>
              </a:prstGeom>
              <a:solidFill>
                <a:srgbClr val="E5F7F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Document 32">
                <a:extLst>
                  <a:ext uri="{FF2B5EF4-FFF2-40B4-BE49-F238E27FC236}">
                    <a16:creationId xmlns:a16="http://schemas.microsoft.com/office/drawing/2014/main" id="{550730F9-AD20-9D8C-7E88-FE29DA4F4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 flipH="1">
                <a:off x="3" y="2937166"/>
                <a:ext cx="3119965" cy="2836148"/>
              </a:xfrm>
              <a:prstGeom prst="flowChartDocumen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55CC84F-0F40-3D31-C0E2-964510231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804" y="1466692"/>
              <a:ext cx="3119966" cy="5391306"/>
              <a:chOff x="0" y="1466694"/>
              <a:chExt cx="3119966" cy="539130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BB01BD9-34F2-E850-016F-8FF4D966F074}"/>
                  </a:ext>
                </a:extLst>
              </p:cNvPr>
              <p:cNvGrpSpPr/>
              <p:nvPr/>
            </p:nvGrpSpPr>
            <p:grpSpPr>
              <a:xfrm rot="587903">
                <a:off x="1633721" y="1466694"/>
                <a:ext cx="1212548" cy="970515"/>
                <a:chOff x="1362668" y="1363985"/>
                <a:chExt cx="1212548" cy="970515"/>
              </a:xfrm>
            </p:grpSpPr>
            <p:sp>
              <p:nvSpPr>
                <p:cNvPr id="27" name="Right Triangle 26">
                  <a:extLst>
                    <a:ext uri="{FF2B5EF4-FFF2-40B4-BE49-F238E27FC236}">
                      <a16:creationId xmlns:a16="http://schemas.microsoft.com/office/drawing/2014/main" id="{F79C41A0-E35C-38B4-0CBB-0AEBFCD7AF45}"/>
                    </a:ext>
                  </a:extLst>
                </p:cNvPr>
                <p:cNvSpPr/>
                <p:nvPr/>
              </p:nvSpPr>
              <p:spPr>
                <a:xfrm rot="408619" flipH="1">
                  <a:off x="2091100" y="2021414"/>
                  <a:ext cx="484116" cy="220175"/>
                </a:xfrm>
                <a:prstGeom prst="rtTriangle">
                  <a:avLst/>
                </a:prstGeom>
                <a:solidFill>
                  <a:srgbClr val="00339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Right Triangle 27">
                  <a:extLst>
                    <a:ext uri="{FF2B5EF4-FFF2-40B4-BE49-F238E27FC236}">
                      <a16:creationId xmlns:a16="http://schemas.microsoft.com/office/drawing/2014/main" id="{BD109D0E-EC00-C783-3017-1D5D90969CFB}"/>
                    </a:ext>
                  </a:extLst>
                </p:cNvPr>
                <p:cNvSpPr/>
                <p:nvPr/>
              </p:nvSpPr>
              <p:spPr>
                <a:xfrm rot="19143060" flipH="1">
                  <a:off x="1951970" y="1748808"/>
                  <a:ext cx="484116" cy="220174"/>
                </a:xfrm>
                <a:prstGeom prst="rtTriangle">
                  <a:avLst/>
                </a:prstGeom>
                <a:solidFill>
                  <a:srgbClr val="3AB9A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Right Triangle 28">
                  <a:extLst>
                    <a:ext uri="{FF2B5EF4-FFF2-40B4-BE49-F238E27FC236}">
                      <a16:creationId xmlns:a16="http://schemas.microsoft.com/office/drawing/2014/main" id="{C3F3697F-5970-20DD-C6B9-943781C1F1AC}"/>
                    </a:ext>
                  </a:extLst>
                </p:cNvPr>
                <p:cNvSpPr/>
                <p:nvPr/>
              </p:nvSpPr>
              <p:spPr>
                <a:xfrm rot="16561087" flipH="1">
                  <a:off x="1486552" y="1596169"/>
                  <a:ext cx="742488" cy="278120"/>
                </a:xfrm>
                <a:prstGeom prst="rtTriangle">
                  <a:avLst/>
                </a:prstGeom>
                <a:solidFill>
                  <a:srgbClr val="00339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Right Triangle 29">
                  <a:extLst>
                    <a:ext uri="{FF2B5EF4-FFF2-40B4-BE49-F238E27FC236}">
                      <a16:creationId xmlns:a16="http://schemas.microsoft.com/office/drawing/2014/main" id="{55DB2BAA-CF7D-9DE0-D95F-7C176A7FDB9A}"/>
                    </a:ext>
                  </a:extLst>
                </p:cNvPr>
                <p:cNvSpPr/>
                <p:nvPr/>
              </p:nvSpPr>
              <p:spPr>
                <a:xfrm rot="1370971">
                  <a:off x="1397382" y="1799265"/>
                  <a:ext cx="479527" cy="218087"/>
                </a:xfrm>
                <a:prstGeom prst="rtTriangle">
                  <a:avLst/>
                </a:prstGeom>
                <a:solidFill>
                  <a:srgbClr val="3AB9A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Right Triangle 30">
                  <a:extLst>
                    <a:ext uri="{FF2B5EF4-FFF2-40B4-BE49-F238E27FC236}">
                      <a16:creationId xmlns:a16="http://schemas.microsoft.com/office/drawing/2014/main" id="{5721711B-D668-5C0D-2C1F-E9CF2D86890A}"/>
                    </a:ext>
                  </a:extLst>
                </p:cNvPr>
                <p:cNvSpPr/>
                <p:nvPr/>
              </p:nvSpPr>
              <p:spPr>
                <a:xfrm rot="19556184">
                  <a:off x="1362668" y="2114326"/>
                  <a:ext cx="484116" cy="220174"/>
                </a:xfrm>
                <a:prstGeom prst="rtTriangle">
                  <a:avLst/>
                </a:prstGeom>
                <a:solidFill>
                  <a:srgbClr val="00339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2" name="Picture 1" descr="A cow in green grass">
                <a:extLst>
                  <a:ext uri="{FF2B5EF4-FFF2-40B4-BE49-F238E27FC236}">
                    <a16:creationId xmlns:a16="http://schemas.microsoft.com/office/drawing/2014/main" id="{FE0F4E06-C720-ED5E-0C86-B40C0A3477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" y="1982015"/>
                <a:ext cx="3119964" cy="3055715"/>
              </a:xfrm>
              <a:prstGeom prst="rect">
                <a:avLst/>
              </a:prstGeom>
            </p:spPr>
          </p:pic>
          <p:sp>
            <p:nvSpPr>
              <p:cNvPr id="34" name="Document 33">
                <a:extLst>
                  <a:ext uri="{FF2B5EF4-FFF2-40B4-BE49-F238E27FC236}">
                    <a16:creationId xmlns:a16="http://schemas.microsoft.com/office/drawing/2014/main" id="{9FC2BDFC-891D-316E-AA3B-AD17475BE9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0" y="4470402"/>
                <a:ext cx="3119965" cy="2387598"/>
              </a:xfrm>
              <a:prstGeom prst="flowChartDocument">
                <a:avLst/>
              </a:prstGeom>
              <a:solidFill>
                <a:srgbClr val="FFFAE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ight Triangle 23">
                <a:extLst>
                  <a:ext uri="{FF2B5EF4-FFF2-40B4-BE49-F238E27FC236}">
                    <a16:creationId xmlns:a16="http://schemas.microsoft.com/office/drawing/2014/main" id="{CF79AC72-8B7E-C596-E33C-6BE3AD5BA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20978492">
                <a:off x="186844" y="4344339"/>
                <a:ext cx="2746278" cy="847638"/>
              </a:xfrm>
              <a:prstGeom prst="rtTriangle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66B0DA3-64B6-9D52-6202-E1AF56777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127" y="5876790"/>
            <a:ext cx="720860" cy="72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32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3EF0A-12B4-D73A-9F3F-0A60A24FA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ACB4E-8216-2568-0D4C-A779196C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Kas notiek pēc ziņošanas</a:t>
            </a:r>
            <a:r>
              <a:rPr lang="en-US" dirty="0"/>
              <a:t>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9E391-4424-BB0B-2A2D-EF73C617C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9" y="1653118"/>
            <a:ext cx="10369551" cy="3471009"/>
          </a:xfrm>
        </p:spPr>
        <p:txBody>
          <a:bodyPr/>
          <a:lstStyle/>
          <a:p>
            <a:r>
              <a:rPr lang="lv-LV" dirty="0"/>
              <a:t>Visi blakusparādību ziņojumi tiek apkopoti Eiropas zāļu aģentūras </a:t>
            </a:r>
            <a:r>
              <a:rPr lang="lv-LV" dirty="0">
                <a:hlinkClick r:id="rId2"/>
              </a:rPr>
              <a:t>Eiropas ziņojumu par iespējamām zāļu blakusparādībām datu bāzē</a:t>
            </a:r>
            <a:r>
              <a:rPr lang="en-US" dirty="0"/>
              <a:t>. </a:t>
            </a:r>
          </a:p>
          <a:p>
            <a:r>
              <a:rPr lang="lv-LV" dirty="0"/>
              <a:t>Uzņēmumiem ir tiesisks pienākums nepārtraukti uzraudzīt saņemtos blakusparādību ziņojumus. </a:t>
            </a:r>
            <a:endParaRPr lang="en-US" dirty="0"/>
          </a:p>
          <a:p>
            <a:r>
              <a:rPr lang="lv-LV" dirty="0"/>
              <a:t>Katrs blakusparādību ziņojums tiek iekļauts datu uzraudzībā, lai nepārtraukti nodrošinātu, ka veterināro zāļu ieguvumi joprojām pārsniedz to riskus. </a:t>
            </a:r>
            <a:endParaRPr lang="en-US" dirty="0"/>
          </a:p>
          <a:p>
            <a:r>
              <a:rPr lang="lv-LV" dirty="0"/>
              <a:t>Ja tiek konstatēti jauni riski, var tikt piemēroti papildu drošības pasākumi, piemēram, jaunu brīdinājumu iekļaušana veterināro zāļu informācijā. </a:t>
            </a:r>
            <a:endParaRPr lang="en-US" dirty="0"/>
          </a:p>
          <a:p>
            <a:r>
              <a:rPr lang="lv-LV" dirty="0"/>
              <a:t>Ļoti retos gadījumos veterināro zāļu izplatīšana var tikt apturēta vai tās var tikt izslēgtas no veterināro zāļu reģistra, līdz drošuma riski ir novērsti.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513F1-FABC-45E3-3D60-5DA341E00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660D1-E428-6645-BE6E-E93CDDDCE128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37B46-70FE-2E09-F6AE-6F64EB2C7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lv-LV" dirty="0"/>
              <a:t>Veterinārā farmakovigilance: nevēlamu notikumu ziņošana ES</a:t>
            </a:r>
          </a:p>
          <a:p>
            <a:r>
              <a:rPr lang="en-GB" dirty="0"/>
              <a:t>
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E880D3-4057-6747-AE39-B0232E5F3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102" y="5903968"/>
            <a:ext cx="809693" cy="80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0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CC387-569F-B42E-1436-FB8B2F19A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1ADCC5-AADF-0816-635D-C0AA60876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Kādēļ ziņot par blakusparādībām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F8805-2884-CD41-1248-C97908079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660D1-E428-6645-BE6E-E93CDDDCE128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CC661-61DF-E4B8-9631-08BFAC89A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lv-LV" dirty="0"/>
              <a:t>Veterinārā farmakovigilance: nevēlamu notikumu ziņošana ES</a:t>
            </a:r>
          </a:p>
          <a:p>
            <a:r>
              <a:rPr lang="en-GB" dirty="0"/>
              <a:t>
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AD94A9-EA58-C821-FE0A-4934D99C8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265" y="2"/>
            <a:ext cx="3179233" cy="6857998"/>
            <a:chOff x="-59265" y="2"/>
            <a:chExt cx="3179233" cy="685799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3E7EA1D-817A-C430-0AB3-C5BDFD299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" y="2"/>
              <a:ext cx="3119967" cy="6857998"/>
              <a:chOff x="1" y="2"/>
              <a:chExt cx="3119967" cy="6857998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48EEC50-599D-F4FB-E266-976C95510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" y="2"/>
                <a:ext cx="3119967" cy="6857998"/>
              </a:xfrm>
              <a:prstGeom prst="rect">
                <a:avLst/>
              </a:prstGeom>
              <a:solidFill>
                <a:srgbClr val="E5F7F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Document 41">
                <a:extLst>
                  <a:ext uri="{FF2B5EF4-FFF2-40B4-BE49-F238E27FC236}">
                    <a16:creationId xmlns:a16="http://schemas.microsoft.com/office/drawing/2014/main" id="{86F0945E-32CE-975E-1F64-BB3C2BE758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 flipH="1">
                <a:off x="3" y="2937166"/>
                <a:ext cx="3119965" cy="2836148"/>
              </a:xfrm>
              <a:prstGeom prst="flowChartDocumen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7450042-899E-FC15-AF7B-2E33927D7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-59265" y="967395"/>
              <a:ext cx="3179233" cy="5890603"/>
              <a:chOff x="-59268" y="967397"/>
              <a:chExt cx="3179233" cy="5890603"/>
            </a:xfrm>
          </p:grpSpPr>
          <p:pic>
            <p:nvPicPr>
              <p:cNvPr id="8" name="Picture 7" descr="A horse with a white stripe on its head">
                <a:extLst>
                  <a:ext uri="{FF2B5EF4-FFF2-40B4-BE49-F238E27FC236}">
                    <a16:creationId xmlns:a16="http://schemas.microsoft.com/office/drawing/2014/main" id="{89C9D549-278C-95E2-57EC-B91F29A927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59268" y="1734688"/>
                <a:ext cx="2758513" cy="3222682"/>
              </a:xfrm>
              <a:prstGeom prst="rect">
                <a:avLst/>
              </a:prstGeom>
            </p:spPr>
          </p:pic>
          <p:sp>
            <p:nvSpPr>
              <p:cNvPr id="43" name="Document 42">
                <a:extLst>
                  <a:ext uri="{FF2B5EF4-FFF2-40B4-BE49-F238E27FC236}">
                    <a16:creationId xmlns:a16="http://schemas.microsoft.com/office/drawing/2014/main" id="{B105F532-DE97-E447-8CA3-3DD9E6E52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0" y="4470400"/>
                <a:ext cx="3119965" cy="2387600"/>
              </a:xfrm>
              <a:prstGeom prst="flowChartDocument">
                <a:avLst/>
              </a:prstGeom>
              <a:solidFill>
                <a:srgbClr val="FFFAE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ight Triangle 23">
                <a:extLst>
                  <a:ext uri="{FF2B5EF4-FFF2-40B4-BE49-F238E27FC236}">
                    <a16:creationId xmlns:a16="http://schemas.microsoft.com/office/drawing/2014/main" id="{68A4DB32-0C64-E474-F30D-00927839BE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20978492">
                <a:off x="319862" y="4452324"/>
                <a:ext cx="2746278" cy="847638"/>
              </a:xfrm>
              <a:prstGeom prst="rtTriangle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2D05B67-577A-A33E-BA80-DAA13E4E8F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 rot="741315" flipH="1">
                <a:off x="1240211" y="967397"/>
                <a:ext cx="1177035" cy="1075866"/>
                <a:chOff x="1764757" y="7755026"/>
                <a:chExt cx="3910649" cy="3574518"/>
              </a:xfrm>
            </p:grpSpPr>
            <p:sp>
              <p:nvSpPr>
                <p:cNvPr id="29" name="Right Triangle 28">
                  <a:extLst>
                    <a:ext uri="{FF2B5EF4-FFF2-40B4-BE49-F238E27FC236}">
                      <a16:creationId xmlns:a16="http://schemas.microsoft.com/office/drawing/2014/main" id="{B9C00769-99F8-B97E-F702-B6B1E04FBE58}"/>
                    </a:ext>
                  </a:extLst>
                </p:cNvPr>
                <p:cNvSpPr/>
                <p:nvPr/>
              </p:nvSpPr>
              <p:spPr>
                <a:xfrm rot="19147565">
                  <a:off x="1889126" y="10598023"/>
                  <a:ext cx="1608455" cy="731521"/>
                </a:xfrm>
                <a:prstGeom prst="rtTriangle">
                  <a:avLst/>
                </a:prstGeom>
                <a:solidFill>
                  <a:srgbClr val="00339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Right Triangle 29">
                  <a:extLst>
                    <a:ext uri="{FF2B5EF4-FFF2-40B4-BE49-F238E27FC236}">
                      <a16:creationId xmlns:a16="http://schemas.microsoft.com/office/drawing/2014/main" id="{2F558E72-0321-A928-32F8-CD38CCB6AF2F}"/>
                    </a:ext>
                  </a:extLst>
                </p:cNvPr>
                <p:cNvSpPr/>
                <p:nvPr/>
              </p:nvSpPr>
              <p:spPr>
                <a:xfrm rot="413124">
                  <a:off x="1764757" y="9588795"/>
                  <a:ext cx="1608456" cy="731520"/>
                </a:xfrm>
                <a:prstGeom prst="rtTriangle">
                  <a:avLst/>
                </a:prstGeom>
                <a:solidFill>
                  <a:srgbClr val="3AB9A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Right Triangle 30">
                  <a:extLst>
                    <a:ext uri="{FF2B5EF4-FFF2-40B4-BE49-F238E27FC236}">
                      <a16:creationId xmlns:a16="http://schemas.microsoft.com/office/drawing/2014/main" id="{83A9869C-A029-A7B6-9A39-F23857D2675C}"/>
                    </a:ext>
                  </a:extLst>
                </p:cNvPr>
                <p:cNvSpPr/>
                <p:nvPr/>
              </p:nvSpPr>
              <p:spPr>
                <a:xfrm rot="2995097">
                  <a:off x="2030846" y="8526446"/>
                  <a:ext cx="2466884" cy="924043"/>
                </a:xfrm>
                <a:prstGeom prst="rtTriangle">
                  <a:avLst/>
                </a:prstGeom>
                <a:solidFill>
                  <a:srgbClr val="00339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Right Triangle 38">
                  <a:extLst>
                    <a:ext uri="{FF2B5EF4-FFF2-40B4-BE49-F238E27FC236}">
                      <a16:creationId xmlns:a16="http://schemas.microsoft.com/office/drawing/2014/main" id="{8351D595-4F35-7001-78F3-EB8B60577FB6}"/>
                    </a:ext>
                  </a:extLst>
                </p:cNvPr>
                <p:cNvSpPr/>
                <p:nvPr/>
              </p:nvSpPr>
              <p:spPr>
                <a:xfrm rot="18185213" flipH="1">
                  <a:off x="3397087" y="8691936"/>
                  <a:ext cx="1593209" cy="724585"/>
                </a:xfrm>
                <a:prstGeom prst="rtTriangle">
                  <a:avLst/>
                </a:prstGeom>
                <a:solidFill>
                  <a:srgbClr val="3AB9A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Right Triangle 39">
                  <a:extLst>
                    <a:ext uri="{FF2B5EF4-FFF2-40B4-BE49-F238E27FC236}">
                      <a16:creationId xmlns:a16="http://schemas.microsoft.com/office/drawing/2014/main" id="{A4AA3EB8-B5B4-9C58-E658-D0FA3EF03B49}"/>
                    </a:ext>
                  </a:extLst>
                </p:cNvPr>
                <p:cNvSpPr/>
                <p:nvPr/>
              </p:nvSpPr>
              <p:spPr>
                <a:xfrm flipH="1">
                  <a:off x="4066950" y="9498174"/>
                  <a:ext cx="1608456" cy="731520"/>
                </a:xfrm>
                <a:prstGeom prst="rtTriangle">
                  <a:avLst/>
                </a:prstGeom>
                <a:solidFill>
                  <a:srgbClr val="00339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D7988E7-A17D-3A6C-BAE4-0CC7BB65A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475" y="5964339"/>
            <a:ext cx="633311" cy="63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56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01D04-50DD-79A3-DFAC-5E1565EC6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FEFB6-7843-92C9-3627-8BDBB4B2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Kādēļ ziņot par blakusparādībām</a:t>
            </a:r>
            <a:r>
              <a:rPr lang="en-US" dirty="0"/>
              <a:t>?</a:t>
            </a:r>
            <a:endParaRPr lang="en-NL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7B727DD-3CA9-0DF5-4E51-C5556CD19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05759" y="1417814"/>
            <a:ext cx="1540702" cy="154070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8" name="Picture Placeholder 17" descr="Icon - Clipboard outline">
            <a:extLst>
              <a:ext uri="{FF2B5EF4-FFF2-40B4-BE49-F238E27FC236}">
                <a16:creationId xmlns:a16="http://schemas.microsoft.com/office/drawing/2014/main" id="{875D3B20-C31B-B1FD-1623-9CB6216A1F22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2C2A1-930B-10B4-43BA-64A9A61A7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7464" y="2853038"/>
            <a:ext cx="3037291" cy="1980104"/>
          </a:xfrm>
        </p:spPr>
        <p:txBody>
          <a:bodyPr/>
          <a:lstStyle/>
          <a:p>
            <a:endParaRPr lang="en-US" dirty="0"/>
          </a:p>
          <a:p>
            <a:r>
              <a:rPr lang="lv-LV" dirty="0"/>
              <a:t>Ziņojot, Tu tiešā veidā sniedz ieguldījumu </a:t>
            </a:r>
            <a:r>
              <a:rPr lang="lv-LV" b="1" dirty="0"/>
              <a:t>zāļu drošuma</a:t>
            </a:r>
            <a:r>
              <a:rPr lang="lv-LV" dirty="0"/>
              <a:t>, dzīvnieku veselības un labturības, sabiedrības veselības </a:t>
            </a:r>
            <a:r>
              <a:rPr lang="lv-LV" b="1" dirty="0"/>
              <a:t>uzlabošanā</a:t>
            </a:r>
            <a:r>
              <a:rPr lang="lv-LV" dirty="0"/>
              <a:t> un vides aizsardzībā.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46FBE71-EADF-EBC2-BFE6-C2B1E9E24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45541" y="1423047"/>
            <a:ext cx="1540702" cy="154070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F42751-DF29-2441-DDD8-15A4233A22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7728" y="2856990"/>
            <a:ext cx="2881697" cy="1880129"/>
          </a:xfrm>
        </p:spPr>
        <p:txBody>
          <a:bodyPr/>
          <a:lstStyle/>
          <a:p>
            <a:endParaRPr lang="en-US" dirty="0"/>
          </a:p>
          <a:p>
            <a:r>
              <a:rPr lang="lv-LV" dirty="0"/>
              <a:t>Kā veterinārārstam Tev ir </a:t>
            </a:r>
            <a:r>
              <a:rPr lang="lv-LV" b="1" dirty="0"/>
              <a:t>unikāla iespēja </a:t>
            </a:r>
            <a:r>
              <a:rPr lang="lv-LV" dirty="0"/>
              <a:t>novērot un ziņot par blakusparādībām.  </a:t>
            </a:r>
          </a:p>
          <a:p>
            <a:endParaRPr lang="en-US" dirty="0"/>
          </a:p>
        </p:txBody>
      </p:sp>
      <p:pic>
        <p:nvPicPr>
          <p:cNvPr id="20" name="Picture Placeholder 19" descr="Icon - Doctor female outline">
            <a:extLst>
              <a:ext uri="{FF2B5EF4-FFF2-40B4-BE49-F238E27FC236}">
                <a16:creationId xmlns:a16="http://schemas.microsoft.com/office/drawing/2014/main" id="{5781C5E1-7472-F106-0F77-4236E3D730A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3A9C650-0B93-CFAF-3A34-CDECFC559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51088" y="4984595"/>
            <a:ext cx="7489825" cy="836342"/>
          </a:xfrm>
          <a:prstGeom prst="roundRect">
            <a:avLst>
              <a:gd name="adj" fmla="val 0"/>
            </a:avLst>
          </a:prstGeom>
          <a:solidFill>
            <a:srgbClr val="D6F2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AA3151C-A4CB-A8CF-1430-AF41ED33D9F5}"/>
              </a:ext>
            </a:extLst>
          </p:cNvPr>
          <p:cNvSpPr txBox="1">
            <a:spLocks/>
          </p:cNvSpPr>
          <p:nvPr/>
        </p:nvSpPr>
        <p:spPr>
          <a:xfrm>
            <a:off x="2351088" y="5121360"/>
            <a:ext cx="7489296" cy="411359"/>
          </a:xfrm>
          <a:prstGeom prst="rect">
            <a:avLst/>
          </a:prstGeom>
        </p:spPr>
        <p:txBody>
          <a:bodyPr vert="horz" lIns="108000" tIns="108000" rIns="108000" bIns="108000" rtlCol="0">
            <a:noAutofit/>
          </a:bodyPr>
          <a:lstStyle>
            <a:lvl1pPr marL="12600" indent="0" algn="ctr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15995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Verdana Pro" panose="020B0604030504040204" pitchFamily="34" charset="0"/>
              <a:buChar char="◦"/>
              <a:defRPr sz="13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15995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Verdana Pro" panose="020B0604030504040204" pitchFamily="34" charset="0"/>
              <a:buChar char="–"/>
              <a:defRPr sz="13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15995" algn="l" defTabSz="914377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Font typeface="Verdana Pro" panose="020B0604030504040204" pitchFamily="34" charset="0"/>
              <a:buChar char="–"/>
              <a:defRPr sz="13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15995" algn="l" defTabSz="914377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SzPct val="100000"/>
              <a:buFont typeface="Verdana Pro" panose="020B0604030504040204" pitchFamily="34" charset="0"/>
              <a:buChar char="–"/>
              <a:defRPr sz="13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400" dirty="0">
                <a:solidFill>
                  <a:schemeClr val="tx2"/>
                </a:solidFill>
              </a:rPr>
              <a:t>Katrs ziņojums ir nozīmīgs</a:t>
            </a:r>
            <a:r>
              <a:rPr lang="en-US" sz="2400" dirty="0">
                <a:solidFill>
                  <a:schemeClr val="tx2"/>
                </a:solidFill>
              </a:rPr>
              <a:t>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788DB2-F2C7-2876-CFB3-9738440FF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660D1-E428-6645-BE6E-E93CDDDCE128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685EF-0EA0-30A8-F872-0B5394575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lv-LV" dirty="0"/>
              <a:t>Veterinārā farmakovigilance: nevēlamu notikumu ziņošana ES</a:t>
            </a:r>
          </a:p>
          <a:p>
            <a:r>
              <a:rPr lang="en-GB" dirty="0"/>
              <a:t>
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3D66FF-3F02-34A4-80F0-C6B966A86F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312" y="5811895"/>
            <a:ext cx="856034" cy="85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54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0CA27-76CE-3A9D-BE47-4E5E7D64C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97A5A2-C608-347A-9399-5E73117BA5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0149" y="930358"/>
            <a:ext cx="9202283" cy="1494236"/>
          </a:xfrm>
        </p:spPr>
        <p:txBody>
          <a:bodyPr anchor="b">
            <a:normAutofit/>
          </a:bodyPr>
          <a:lstStyle/>
          <a:p>
            <a:pPr>
              <a:lnSpc>
                <a:spcPts val="3900"/>
              </a:lnSpc>
            </a:pPr>
            <a:r>
              <a:rPr lang="lv-LV" sz="3100" dirty="0">
                <a:solidFill>
                  <a:schemeClr val="tx2"/>
                </a:solidFill>
              </a:rPr>
              <a:t>Ikviens ir aicināts ziņot par jebkuru aizdomīgu blakusparādību gadījumu. </a:t>
            </a:r>
            <a:br>
              <a:rPr lang="lv-LV" sz="3100" dirty="0">
                <a:solidFill>
                  <a:schemeClr val="tx2"/>
                </a:solidFill>
              </a:rPr>
            </a:br>
            <a:r>
              <a:rPr lang="lv-LV" sz="3100" b="1" dirty="0">
                <a:solidFill>
                  <a:schemeClr val="tx2"/>
                </a:solidFill>
              </a:rPr>
              <a:t>Katrs ziņojums ir nozīmīgs</a:t>
            </a:r>
            <a:r>
              <a:rPr lang="en-US" sz="3100" b="1" dirty="0">
                <a:solidFill>
                  <a:schemeClr val="tx2"/>
                </a:solidFill>
              </a:rPr>
              <a:t>.</a:t>
            </a:r>
            <a:endParaRPr lang="en-NL" sz="3100" dirty="0">
              <a:solidFill>
                <a:schemeClr val="tx2"/>
              </a:solidFill>
            </a:endParaRPr>
          </a:p>
        </p:txBody>
      </p:sp>
      <p:pic>
        <p:nvPicPr>
          <p:cNvPr id="8" name="Graphic 7" descr="QR code to EMA’s webpage Animal health practitioners">
            <a:extLst>
              <a:ext uri="{FF2B5EF4-FFF2-40B4-BE49-F238E27FC236}">
                <a16:creationId xmlns:a16="http://schemas.microsoft.com/office/drawing/2014/main" id="{EF179763-0792-E568-585A-4FAE0EEA9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0831" y="3090345"/>
            <a:ext cx="1435457" cy="1435457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5981EA4-FC5A-FBDD-6301-A7A1CFC272C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13453" y="3002681"/>
            <a:ext cx="6138181" cy="1655363"/>
          </a:xfrm>
        </p:spPr>
        <p:txBody>
          <a:bodyPr/>
          <a:lstStyle/>
          <a:p>
            <a:pPr marL="12599" indent="0">
              <a:spcAft>
                <a:spcPts val="600"/>
              </a:spcAft>
              <a:buNone/>
            </a:pPr>
            <a:r>
              <a:rPr lang="lv-LV" sz="2000" dirty="0">
                <a:solidFill>
                  <a:schemeClr val="tx2"/>
                </a:solidFill>
              </a:rPr>
              <a:t>Drošākas zāles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lv-LV" sz="2000" dirty="0">
                <a:solidFill>
                  <a:schemeClr val="tx2"/>
                </a:solidFill>
              </a:rPr>
              <a:t>veseli dzīvnieki</a:t>
            </a:r>
            <a:r>
              <a:rPr lang="en-US" sz="2000" dirty="0">
                <a:solidFill>
                  <a:schemeClr val="tx2"/>
                </a:solidFill>
              </a:rPr>
              <a:t>.</a:t>
            </a:r>
          </a:p>
          <a:p>
            <a:pPr marL="12599" indent="0">
              <a:buNone/>
            </a:pPr>
            <a:r>
              <a:rPr lang="lv-LV" sz="3200" b="1" dirty="0">
                <a:solidFill>
                  <a:schemeClr val="tx2"/>
                </a:solidFill>
              </a:rPr>
              <a:t>Ziņo par blakusparādībām</a:t>
            </a:r>
            <a:r>
              <a:rPr lang="en-US" sz="3200" b="1" dirty="0">
                <a:solidFill>
                  <a:schemeClr val="tx2"/>
                </a:solidFill>
              </a:rPr>
              <a:t>! </a:t>
            </a:r>
          </a:p>
          <a:p>
            <a:pPr marL="12599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#VetMedSafetyDay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3FEDE7-DA96-6470-2C87-9C82CE12A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" y="3278442"/>
            <a:ext cx="12192003" cy="3595235"/>
            <a:chOff x="-4" y="3278442"/>
            <a:chExt cx="12192003" cy="3595235"/>
          </a:xfrm>
        </p:grpSpPr>
        <p:sp>
          <p:nvSpPr>
            <p:cNvPr id="4" name="Document 3">
              <a:extLst>
                <a:ext uri="{FF2B5EF4-FFF2-40B4-BE49-F238E27FC236}">
                  <a16:creationId xmlns:a16="http://schemas.microsoft.com/office/drawing/2014/main" id="{1789A848-1DEF-80FF-38BF-B1769B85F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-4" y="4680593"/>
              <a:ext cx="12192003" cy="2141528"/>
            </a:xfrm>
            <a:prstGeom prst="flowChartDocument">
              <a:avLst/>
            </a:prstGeom>
            <a:solidFill>
              <a:srgbClr val="FFFA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 descr="A group of people feeding a sheep">
              <a:extLst>
                <a:ext uri="{FF2B5EF4-FFF2-40B4-BE49-F238E27FC236}">
                  <a16:creationId xmlns:a16="http://schemas.microsoft.com/office/drawing/2014/main" id="{A2DE0125-5BAA-D92A-5B3F-C99A53F99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4227" y="3487498"/>
              <a:ext cx="5297770" cy="3319662"/>
            </a:xfrm>
            <a:prstGeom prst="rect">
              <a:avLst/>
            </a:prstGeom>
          </p:spPr>
        </p:pic>
        <p:sp>
          <p:nvSpPr>
            <p:cNvPr id="12" name="Document 11">
              <a:extLst>
                <a:ext uri="{FF2B5EF4-FFF2-40B4-BE49-F238E27FC236}">
                  <a16:creationId xmlns:a16="http://schemas.microsoft.com/office/drawing/2014/main" id="{C7A4ABB1-9B82-DA8F-415F-C0D1AD7E7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>
              <a:off x="-2" y="5622306"/>
              <a:ext cx="12191999" cy="1251371"/>
            </a:xfrm>
            <a:prstGeom prst="flowChartDocument">
              <a:avLst/>
            </a:prstGeom>
            <a:solidFill>
              <a:srgbClr val="E5F7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AE7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CE39AAA9-89AB-A4C3-D8C7-36C78A328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21078209">
              <a:off x="6980189" y="4994038"/>
              <a:ext cx="3646899" cy="1280155"/>
            </a:xfrm>
            <a:prstGeom prst="rtTriangle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AC1CF8D-13CD-BBBD-77E2-47B2917F3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rot="1626393">
              <a:off x="9054762" y="3278442"/>
              <a:ext cx="976700" cy="911402"/>
              <a:chOff x="1793996" y="7501666"/>
              <a:chExt cx="3881410" cy="3621916"/>
            </a:xfrm>
          </p:grpSpPr>
          <p:sp>
            <p:nvSpPr>
              <p:cNvPr id="16" name="Right Triangle 15">
                <a:extLst>
                  <a:ext uri="{FF2B5EF4-FFF2-40B4-BE49-F238E27FC236}">
                    <a16:creationId xmlns:a16="http://schemas.microsoft.com/office/drawing/2014/main" id="{F91759D7-4497-2F76-23E9-273EC87E17D3}"/>
                  </a:ext>
                </a:extLst>
              </p:cNvPr>
              <p:cNvSpPr/>
              <p:nvPr/>
            </p:nvSpPr>
            <p:spPr>
              <a:xfrm rot="19147565">
                <a:off x="1793996" y="10392061"/>
                <a:ext cx="1608455" cy="731521"/>
              </a:xfrm>
              <a:prstGeom prst="rtTriangle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248E261B-5472-757D-E03D-6755892534E8}"/>
                  </a:ext>
                </a:extLst>
              </p:cNvPr>
              <p:cNvSpPr/>
              <p:nvPr/>
            </p:nvSpPr>
            <p:spPr>
              <a:xfrm rot="413124">
                <a:off x="1919599" y="9335626"/>
                <a:ext cx="1465744" cy="66661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8E53F8D3-DCFC-B692-EFF3-4B35E1A899D6}"/>
                  </a:ext>
                </a:extLst>
              </p:cNvPr>
              <p:cNvSpPr/>
              <p:nvPr/>
            </p:nvSpPr>
            <p:spPr>
              <a:xfrm rot="2995097">
                <a:off x="2046084" y="8273086"/>
                <a:ext cx="2466884" cy="924043"/>
              </a:xfrm>
              <a:prstGeom prst="rtTriangle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F4FA816C-91DB-FF26-35FF-0AE9FF18D8F0}"/>
                  </a:ext>
                </a:extLst>
              </p:cNvPr>
              <p:cNvSpPr/>
              <p:nvPr/>
            </p:nvSpPr>
            <p:spPr>
              <a:xfrm rot="18185213" flipH="1">
                <a:off x="3397086" y="8691936"/>
                <a:ext cx="1593209" cy="72458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ight Triangle 19">
                <a:extLst>
                  <a:ext uri="{FF2B5EF4-FFF2-40B4-BE49-F238E27FC236}">
                    <a16:creationId xmlns:a16="http://schemas.microsoft.com/office/drawing/2014/main" id="{63A241BC-5295-9117-65DA-39B57E76B411}"/>
                  </a:ext>
                </a:extLst>
              </p:cNvPr>
              <p:cNvSpPr/>
              <p:nvPr/>
            </p:nvSpPr>
            <p:spPr>
              <a:xfrm flipH="1">
                <a:off x="4066950" y="9498174"/>
                <a:ext cx="1608456" cy="731520"/>
              </a:xfrm>
              <a:prstGeom prst="rtTriangle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163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0A1102-7318-3AEE-84DB-08170F24A5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48365"/>
            <a:ext cx="9409113" cy="960438"/>
          </a:xfrm>
        </p:spPr>
        <p:txBody>
          <a:bodyPr vert="horz" lIns="0" tIns="45720" rIns="91440" bIns="0" rtlCol="0" anchor="b">
            <a:noAutofit/>
          </a:bodyPr>
          <a:lstStyle/>
          <a:p>
            <a:r>
              <a:rPr lang="en-GB" dirty="0"/>
              <a:t>Closing slide</a:t>
            </a:r>
          </a:p>
        </p:txBody>
      </p:sp>
      <p:pic>
        <p:nvPicPr>
          <p:cNvPr id="7" name="Picture 6" descr="A logo with a lion and a shield&#10;&#10;Description automatically generated">
            <a:extLst>
              <a:ext uri="{FF2B5EF4-FFF2-40B4-BE49-F238E27FC236}">
                <a16:creationId xmlns:a16="http://schemas.microsoft.com/office/drawing/2014/main" id="{1FFAD358-B1FB-23A4-B491-C22871BA8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538" y="2468562"/>
            <a:ext cx="960438" cy="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2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4BE5B-D71D-48C0-C2C8-A237D12754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0150" y="2181225"/>
            <a:ext cx="8832850" cy="2495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599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lv-LV" sz="2400" dirty="0">
                <a:solidFill>
                  <a:srgbClr val="072B5D"/>
                </a:solidFill>
                <a:latin typeface="+mn-lt"/>
                <a:ea typeface="+mn-ea"/>
                <a:cs typeface="+mn-cs"/>
              </a:rPr>
              <a:t>Veterinārā farmakovigilance </a:t>
            </a:r>
            <a:r>
              <a:rPr lang="en-GB" sz="2400" dirty="0">
                <a:solidFill>
                  <a:srgbClr val="072B5D"/>
                </a:solidFill>
                <a:latin typeface="+mn-lt"/>
                <a:ea typeface="+mn-ea"/>
                <a:cs typeface="+mn-cs"/>
              </a:rPr>
              <a:t>(</a:t>
            </a:r>
            <a:r>
              <a:rPr lang="lv-LV" sz="2400" dirty="0">
                <a:solidFill>
                  <a:srgbClr val="072B5D"/>
                </a:solidFill>
                <a:latin typeface="+mn-lt"/>
                <a:ea typeface="+mn-ea"/>
                <a:cs typeface="+mn-cs"/>
              </a:rPr>
              <a:t>zināma arī kā zāļu drošums</a:t>
            </a:r>
            <a:r>
              <a:rPr lang="en-GB" sz="2400" dirty="0">
                <a:solidFill>
                  <a:srgbClr val="072B5D"/>
                </a:solidFill>
                <a:latin typeface="+mn-lt"/>
                <a:ea typeface="+mn-ea"/>
                <a:cs typeface="+mn-cs"/>
              </a:rPr>
              <a:t>)</a:t>
            </a:r>
            <a:r>
              <a:rPr lang="lv-LV" sz="2400" dirty="0">
                <a:solidFill>
                  <a:srgbClr val="072B5D"/>
                </a:solidFill>
                <a:latin typeface="+mn-lt"/>
                <a:ea typeface="+mn-ea"/>
                <a:cs typeface="+mn-cs"/>
              </a:rPr>
              <a:t> uzrauga </a:t>
            </a:r>
            <a:r>
              <a:rPr lang="lv-LV" sz="2400" b="1" dirty="0">
                <a:solidFill>
                  <a:srgbClr val="072B5D"/>
                </a:solidFill>
                <a:latin typeface="+mn-lt"/>
                <a:ea typeface="+mn-ea"/>
                <a:cs typeface="+mn-cs"/>
              </a:rPr>
              <a:t>reģistrētu veterināro zāļu</a:t>
            </a:r>
            <a:r>
              <a:rPr lang="lv-LV" sz="2400" dirty="0">
                <a:solidFill>
                  <a:srgbClr val="072B5D"/>
                </a:solidFill>
                <a:latin typeface="+mn-lt"/>
                <a:ea typeface="+mn-ea"/>
                <a:cs typeface="+mn-cs"/>
              </a:rPr>
              <a:t>, </a:t>
            </a:r>
            <a:r>
              <a:rPr lang="lv-LV" sz="2400" b="1" dirty="0">
                <a:solidFill>
                  <a:srgbClr val="072B5D"/>
                </a:solidFill>
                <a:latin typeface="+mn-lt"/>
                <a:ea typeface="+mn-ea"/>
                <a:cs typeface="+mn-cs"/>
              </a:rPr>
              <a:t>tostarp vakcīnu, drošumu</a:t>
            </a:r>
            <a:r>
              <a:rPr lang="en-GB" sz="2400" dirty="0">
                <a:solidFill>
                  <a:srgbClr val="072B5D"/>
                </a:solidFill>
                <a:latin typeface="+mn-lt"/>
                <a:ea typeface="+mn-ea"/>
                <a:cs typeface="+mn-cs"/>
              </a:rPr>
              <a:t>, </a:t>
            </a:r>
            <a:r>
              <a:rPr lang="lv-LV" sz="2400" dirty="0">
                <a:solidFill>
                  <a:srgbClr val="072B5D"/>
                </a:solidFill>
                <a:latin typeface="+mn-lt"/>
                <a:ea typeface="+mn-ea"/>
                <a:cs typeface="+mn-cs"/>
              </a:rPr>
              <a:t>lai saglabātu pārliecību, ka to ieguvumi turpina pārsniegt riskus. </a:t>
            </a:r>
            <a:endParaRPr lang="en-GB" sz="2400" dirty="0">
              <a:solidFill>
                <a:srgbClr val="072B5D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42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3E52-5F10-4476-BD50-D7D5ABA5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Saturs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A74D8-FA05-5C7A-6D5E-B576CE4296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dirty="0"/>
              <a:t>Kas ir blakusparādības</a:t>
            </a:r>
            <a:r>
              <a:rPr lang="en-US" dirty="0"/>
              <a:t>?</a:t>
            </a:r>
          </a:p>
          <a:p>
            <a:r>
              <a:rPr lang="lv-LV" dirty="0"/>
              <a:t>Par ko nepieciešams ziņot</a:t>
            </a:r>
            <a:r>
              <a:rPr lang="en-US" dirty="0"/>
              <a:t>?</a:t>
            </a:r>
          </a:p>
          <a:p>
            <a:r>
              <a:rPr lang="lv-LV" dirty="0"/>
              <a:t>Kā ziņot par blakusparādībām</a:t>
            </a:r>
            <a:r>
              <a:rPr lang="en-US" dirty="0"/>
              <a:t>? </a:t>
            </a:r>
          </a:p>
          <a:p>
            <a:r>
              <a:rPr lang="lv-LV" dirty="0"/>
              <a:t>Kas notiek pēc ziņošanas</a:t>
            </a:r>
            <a:r>
              <a:rPr lang="en-US" dirty="0"/>
              <a:t>?</a:t>
            </a:r>
          </a:p>
          <a:p>
            <a:r>
              <a:rPr lang="lv-LV" dirty="0"/>
              <a:t>Kādēļ ziņot par blakusparādībām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5790F-3023-1046-7805-2E827BA3F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660D1-E428-6645-BE6E-E93CDDDCE12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D5BAB-7761-4FDF-F2E4-E17E4391B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lv-LV" dirty="0"/>
              <a:t>Veterinārā farmakovigilance</a:t>
            </a:r>
            <a:r>
              <a:rPr lang="en-GB" dirty="0"/>
              <a:t>:</a:t>
            </a:r>
            <a:r>
              <a:rPr lang="lv-LV" dirty="0"/>
              <a:t> nevēlamu notikumu ziņošana ES</a:t>
            </a:r>
            <a:endParaRPr lang="en-GB" dirty="0"/>
          </a:p>
          <a:p>
            <a:r>
              <a:rPr lang="en-GB" dirty="0"/>
              <a:t>
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6B9191-6B4B-DE81-1BCF-15B623498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585" y="5863756"/>
            <a:ext cx="838383" cy="83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7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9E3677-B596-1C07-24A7-5074F234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Kas ir blakusparādības</a:t>
            </a:r>
            <a:r>
              <a:rPr lang="en-GB" dirty="0"/>
              <a:t>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FE2D6-C694-A8A4-0DB6-E0D711E06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660D1-E428-6645-BE6E-E93CDDDCE128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44C45-B981-66A5-7AFA-D10EB20FE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lv-LV" dirty="0"/>
              <a:t>Veterinārā farmakovigilance: nevēlamu notikumu ziņošana ES</a:t>
            </a:r>
          </a:p>
          <a:p>
            <a:r>
              <a:rPr lang="en-GB" dirty="0"/>
              <a:t>
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9CECA5-4248-EF98-5F25-A813744A6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2"/>
            <a:ext cx="3418242" cy="6857998"/>
            <a:chOff x="0" y="2"/>
            <a:chExt cx="3418242" cy="685799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0709FC1-008E-B26D-6B04-4F709708A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0" y="2"/>
              <a:ext cx="3119968" cy="6857998"/>
              <a:chOff x="-1" y="0"/>
              <a:chExt cx="3119968" cy="6857998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20C08B5-5F35-2CBC-7DFF-0E6401B416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3119967" cy="6857998"/>
              </a:xfrm>
              <a:prstGeom prst="rect">
                <a:avLst/>
              </a:prstGeom>
              <a:solidFill>
                <a:srgbClr val="E5F7F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Document 17">
                <a:extLst>
                  <a:ext uri="{FF2B5EF4-FFF2-40B4-BE49-F238E27FC236}">
                    <a16:creationId xmlns:a16="http://schemas.microsoft.com/office/drawing/2014/main" id="{39304C71-FAEB-2781-FBD7-EA5A3C1C06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2" y="2937164"/>
                <a:ext cx="3119965" cy="2836148"/>
              </a:xfrm>
              <a:prstGeom prst="flowChartDocumen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Document 25">
                <a:extLst>
                  <a:ext uri="{FF2B5EF4-FFF2-40B4-BE49-F238E27FC236}">
                    <a16:creationId xmlns:a16="http://schemas.microsoft.com/office/drawing/2014/main" id="{973E82B4-88A0-A3E6-7B7E-1FDDD46760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 flipH="1">
                <a:off x="-1" y="4470400"/>
                <a:ext cx="3119965" cy="2387598"/>
              </a:xfrm>
              <a:prstGeom prst="flowChartDocument">
                <a:avLst/>
              </a:prstGeom>
              <a:solidFill>
                <a:srgbClr val="FFFAE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14EBD5-E5E3-528A-263A-3A4A879FA839}"/>
                </a:ext>
              </a:extLst>
            </p:cNvPr>
            <p:cNvGrpSpPr/>
            <p:nvPr/>
          </p:nvGrpSpPr>
          <p:grpSpPr>
            <a:xfrm>
              <a:off x="226566" y="1153889"/>
              <a:ext cx="3191676" cy="4015408"/>
              <a:chOff x="226566" y="1153889"/>
              <a:chExt cx="3191676" cy="4015408"/>
            </a:xfrm>
          </p:grpSpPr>
          <p:sp>
            <p:nvSpPr>
              <p:cNvPr id="42" name="Right Triangle 41">
                <a:extLst>
                  <a:ext uri="{FF2B5EF4-FFF2-40B4-BE49-F238E27FC236}">
                    <a16:creationId xmlns:a16="http://schemas.microsoft.com/office/drawing/2014/main" id="{20393564-B105-6CBB-A1FF-879AD2CD25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21245884">
                <a:off x="226566" y="4162287"/>
                <a:ext cx="2746278" cy="847638"/>
              </a:xfrm>
              <a:prstGeom prst="rtTriangle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1FEDC0A7-E995-60EE-FE4B-759FEE8748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 flipH="1">
                <a:off x="1343409" y="1153889"/>
                <a:ext cx="1177035" cy="1075866"/>
                <a:chOff x="1764757" y="7755026"/>
                <a:chExt cx="3910649" cy="3574518"/>
              </a:xfrm>
            </p:grpSpPr>
            <p:sp>
              <p:nvSpPr>
                <p:cNvPr id="45" name="Right Triangle 44">
                  <a:extLst>
                    <a:ext uri="{FF2B5EF4-FFF2-40B4-BE49-F238E27FC236}">
                      <a16:creationId xmlns:a16="http://schemas.microsoft.com/office/drawing/2014/main" id="{EB0C443A-0098-E08D-EA0B-0D29482F26D1}"/>
                    </a:ext>
                  </a:extLst>
                </p:cNvPr>
                <p:cNvSpPr/>
                <p:nvPr/>
              </p:nvSpPr>
              <p:spPr>
                <a:xfrm rot="19147565">
                  <a:off x="1889126" y="10598023"/>
                  <a:ext cx="1608455" cy="731521"/>
                </a:xfrm>
                <a:prstGeom prst="rtTriangle">
                  <a:avLst/>
                </a:prstGeom>
                <a:solidFill>
                  <a:srgbClr val="00339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Right Triangle 45">
                  <a:extLst>
                    <a:ext uri="{FF2B5EF4-FFF2-40B4-BE49-F238E27FC236}">
                      <a16:creationId xmlns:a16="http://schemas.microsoft.com/office/drawing/2014/main" id="{5E7F764E-8645-CF81-F230-844DE930152B}"/>
                    </a:ext>
                  </a:extLst>
                </p:cNvPr>
                <p:cNvSpPr/>
                <p:nvPr/>
              </p:nvSpPr>
              <p:spPr>
                <a:xfrm rot="413124">
                  <a:off x="1764757" y="9588795"/>
                  <a:ext cx="1608456" cy="731520"/>
                </a:xfrm>
                <a:prstGeom prst="rtTriangle">
                  <a:avLst/>
                </a:prstGeom>
                <a:solidFill>
                  <a:srgbClr val="3AB9A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Right Triangle 46">
                  <a:extLst>
                    <a:ext uri="{FF2B5EF4-FFF2-40B4-BE49-F238E27FC236}">
                      <a16:creationId xmlns:a16="http://schemas.microsoft.com/office/drawing/2014/main" id="{7810FED2-B100-A34C-53D2-AEC712ED9EE6}"/>
                    </a:ext>
                  </a:extLst>
                </p:cNvPr>
                <p:cNvSpPr/>
                <p:nvPr/>
              </p:nvSpPr>
              <p:spPr>
                <a:xfrm rot="2995097">
                  <a:off x="2030846" y="8526446"/>
                  <a:ext cx="2466884" cy="924043"/>
                </a:xfrm>
                <a:prstGeom prst="rtTriangle">
                  <a:avLst/>
                </a:prstGeom>
                <a:solidFill>
                  <a:srgbClr val="00339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Right Triangle 47">
                  <a:extLst>
                    <a:ext uri="{FF2B5EF4-FFF2-40B4-BE49-F238E27FC236}">
                      <a16:creationId xmlns:a16="http://schemas.microsoft.com/office/drawing/2014/main" id="{899CF4C9-FE5E-4025-F4BE-B0D15E319A38}"/>
                    </a:ext>
                  </a:extLst>
                </p:cNvPr>
                <p:cNvSpPr/>
                <p:nvPr/>
              </p:nvSpPr>
              <p:spPr>
                <a:xfrm rot="18185213" flipH="1">
                  <a:off x="3397087" y="8691936"/>
                  <a:ext cx="1593209" cy="724585"/>
                </a:xfrm>
                <a:prstGeom prst="rtTriangle">
                  <a:avLst/>
                </a:prstGeom>
                <a:solidFill>
                  <a:srgbClr val="3AB9A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Right Triangle 48">
                  <a:extLst>
                    <a:ext uri="{FF2B5EF4-FFF2-40B4-BE49-F238E27FC236}">
                      <a16:creationId xmlns:a16="http://schemas.microsoft.com/office/drawing/2014/main" id="{8192CB66-3933-59C5-18E3-0366AE7DFA25}"/>
                    </a:ext>
                  </a:extLst>
                </p:cNvPr>
                <p:cNvSpPr/>
                <p:nvPr/>
              </p:nvSpPr>
              <p:spPr>
                <a:xfrm flipH="1">
                  <a:off x="4066950" y="9498174"/>
                  <a:ext cx="1608456" cy="731520"/>
                </a:xfrm>
                <a:prstGeom prst="rtTriangle">
                  <a:avLst/>
                </a:prstGeom>
                <a:solidFill>
                  <a:srgbClr val="00339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9" name="Picture 8" descr="A cat sitting looking to the side">
                <a:extLst>
                  <a:ext uri="{FF2B5EF4-FFF2-40B4-BE49-F238E27FC236}">
                    <a16:creationId xmlns:a16="http://schemas.microsoft.com/office/drawing/2014/main" id="{08866D89-65CF-74D3-1639-8798B907E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53742" y="2091528"/>
                <a:ext cx="2664500" cy="3077769"/>
              </a:xfrm>
              <a:prstGeom prst="rect">
                <a:avLst/>
              </a:prstGeom>
            </p:spPr>
          </p:pic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BA37007-3FD5-BB63-1650-86B6CC542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030" y="6006795"/>
            <a:ext cx="631677" cy="63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11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9ACB1-E8D7-8BE9-0EE5-17D30BEFA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7F961-23DD-36BD-4EB8-8059967F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lv-LV" dirty="0"/>
              <a:t>Kas ir blakusparādības</a:t>
            </a:r>
            <a:r>
              <a:rPr lang="en-NL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7242E-BFAB-EF08-C665-0D5E11331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653119"/>
            <a:ext cx="10369550" cy="3063848"/>
          </a:xfrm>
        </p:spPr>
        <p:txBody>
          <a:bodyPr>
            <a:normAutofit/>
          </a:bodyPr>
          <a:lstStyle/>
          <a:p>
            <a:r>
              <a:rPr lang="lv-LV" dirty="0"/>
              <a:t>Nevēlams vai neparedzēts notikums dzīvniekam</a:t>
            </a:r>
            <a:r>
              <a:rPr lang="en-GB" dirty="0"/>
              <a:t>*, </a:t>
            </a:r>
            <a:r>
              <a:rPr lang="lv-LV" dirty="0"/>
              <a:t>cilvēkam</a:t>
            </a:r>
            <a:r>
              <a:rPr lang="en-GB" dirty="0"/>
              <a:t> </a:t>
            </a:r>
            <a:r>
              <a:rPr lang="lv-LV" dirty="0"/>
              <a:t>vai vidē pēc</a:t>
            </a:r>
            <a:r>
              <a:rPr lang="en-GB" dirty="0"/>
              <a:t>:</a:t>
            </a:r>
          </a:p>
          <a:p>
            <a:pPr lvl="1"/>
            <a:r>
              <a:rPr lang="lv-LV" dirty="0"/>
              <a:t>veterināro zāļu vai vakcīnas lietošanas</a:t>
            </a:r>
            <a:r>
              <a:rPr lang="en-GB" dirty="0"/>
              <a:t>, </a:t>
            </a:r>
            <a:r>
              <a:rPr lang="lv-LV" dirty="0"/>
              <a:t>ieskaitot gadījumus, kad zāles nav lietotas saskaņā ar lietošanas instrukciju;</a:t>
            </a:r>
          </a:p>
          <a:p>
            <a:pPr marL="469788" lvl="1" indent="0">
              <a:buNone/>
            </a:pPr>
            <a:r>
              <a:rPr lang="lv-LV" dirty="0"/>
              <a:t>vai </a:t>
            </a:r>
            <a:endParaRPr lang="en-GB" dirty="0"/>
          </a:p>
          <a:p>
            <a:pPr lvl="1"/>
            <a:r>
              <a:rPr lang="lv-LV" dirty="0"/>
              <a:t>cilvēkiem paredzētu zāļu lietošanas dzīvnieku ārstēšanai. </a:t>
            </a:r>
          </a:p>
          <a:p>
            <a:pPr marL="469788" lvl="1" indent="0">
              <a:buNone/>
            </a:pPr>
            <a:endParaRPr lang="en-GB" dirty="0"/>
          </a:p>
          <a:p>
            <a:r>
              <a:rPr lang="lv-LV" dirty="0"/>
              <a:t>Blakusparādības arī tiek sauktas par nevēlamu notikumu</a:t>
            </a:r>
            <a:r>
              <a:rPr lang="en-GB" dirty="0"/>
              <a:t>, </a:t>
            </a:r>
            <a:r>
              <a:rPr lang="lv-LV" dirty="0"/>
              <a:t>nevēlamu reakciju vai</a:t>
            </a:r>
            <a:r>
              <a:rPr lang="en-GB" dirty="0"/>
              <a:t> </a:t>
            </a:r>
            <a:r>
              <a:rPr lang="lv-LV" dirty="0"/>
              <a:t>vakcīnas</a:t>
            </a:r>
            <a:r>
              <a:rPr lang="en-GB" dirty="0"/>
              <a:t>/</a:t>
            </a:r>
            <a:r>
              <a:rPr lang="lv-LV" dirty="0"/>
              <a:t>ārstēšanas</a:t>
            </a:r>
            <a:r>
              <a:rPr lang="en-GB" dirty="0"/>
              <a:t> </a:t>
            </a:r>
            <a:r>
              <a:rPr lang="lv-LV" dirty="0"/>
              <a:t>iedarbības trūkumu</a:t>
            </a:r>
            <a:r>
              <a:rPr lang="en-GB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74A1DB-4F30-0BA7-DDC3-B2AECC3900A8}"/>
              </a:ext>
            </a:extLst>
          </p:cNvPr>
          <p:cNvSpPr txBox="1"/>
          <p:nvPr/>
        </p:nvSpPr>
        <p:spPr>
          <a:xfrm>
            <a:off x="431800" y="5659964"/>
            <a:ext cx="53642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* </a:t>
            </a:r>
            <a:r>
              <a:rPr lang="lv-LV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Ieskaitot putnus un zivis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4C574-62CD-9549-1387-9D5200E8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99660D1-E428-6645-BE6E-E93CDDDCE128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A5A5F-1107-3E9C-7E92-CAFC8EB2F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lv-LV" dirty="0"/>
              <a:t>Veterinārā farmakovigilance: nevēlamu notikumu ziņošana 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/>
              <a:t>
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B568D7-7A6E-80C7-2F5C-6F68B7F92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234" y="5853870"/>
            <a:ext cx="870722" cy="87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1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CA0A4-BBE9-48D4-99F9-0BFF82422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EAC019-0FEC-0DD6-5996-3FAADF1B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Par ko nepieciešams ziņot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E5D29-D10F-D150-8555-75253C1E1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660D1-E428-6645-BE6E-E93CDDDCE12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4BADA-7E19-316C-92B8-BBA43A668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lv-LV" dirty="0"/>
              <a:t>Veterinārā farmakovigilance: nevēlamu notikumu ziņošana ES</a:t>
            </a:r>
          </a:p>
          <a:p>
            <a:r>
              <a:rPr lang="en-GB" dirty="0"/>
              <a:t>
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3ABEC8-31BA-9AAA-CCF6-0E192FA5F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" y="0"/>
            <a:ext cx="3455700" cy="6857998"/>
            <a:chOff x="-1" y="0"/>
            <a:chExt cx="3455700" cy="685799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D4E2ADE-0069-D0FE-C7A5-F4386D2D0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-1" y="0"/>
              <a:ext cx="3119968" cy="6857998"/>
              <a:chOff x="-1" y="0"/>
              <a:chExt cx="3119968" cy="6857998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B96B44A-B224-9E59-8C7A-3A28F5BE6E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3119967" cy="6857998"/>
              </a:xfrm>
              <a:prstGeom prst="rect">
                <a:avLst/>
              </a:prstGeom>
              <a:solidFill>
                <a:srgbClr val="E5F7F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Document 49">
                <a:extLst>
                  <a:ext uri="{FF2B5EF4-FFF2-40B4-BE49-F238E27FC236}">
                    <a16:creationId xmlns:a16="http://schemas.microsoft.com/office/drawing/2014/main" id="{C2DFA93F-E522-A5C4-93BD-7A9898A1D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2" y="2937164"/>
                <a:ext cx="3119965" cy="2836148"/>
              </a:xfrm>
              <a:prstGeom prst="flowChartDocumen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1" name="Document 50">
                <a:extLst>
                  <a:ext uri="{FF2B5EF4-FFF2-40B4-BE49-F238E27FC236}">
                    <a16:creationId xmlns:a16="http://schemas.microsoft.com/office/drawing/2014/main" id="{210FB0F8-F63A-538B-CD5C-70985CF71F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 flipH="1">
                <a:off x="-1" y="4470400"/>
                <a:ext cx="3119965" cy="2387598"/>
              </a:xfrm>
              <a:prstGeom prst="flowChartDocument">
                <a:avLst/>
              </a:prstGeom>
              <a:solidFill>
                <a:srgbClr val="FFFAE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7E14B7F-C21B-73A5-E114-5E21D3546AAF}"/>
                </a:ext>
              </a:extLst>
            </p:cNvPr>
            <p:cNvGrpSpPr/>
            <p:nvPr/>
          </p:nvGrpSpPr>
          <p:grpSpPr>
            <a:xfrm>
              <a:off x="43021" y="1310320"/>
              <a:ext cx="3412678" cy="3731799"/>
              <a:chOff x="43021" y="1310320"/>
              <a:chExt cx="3412678" cy="3731799"/>
            </a:xfrm>
          </p:grpSpPr>
          <p:pic>
            <p:nvPicPr>
              <p:cNvPr id="2" name="Picture 1" descr="A women veterinarian holding a rabbit">
                <a:extLst>
                  <a:ext uri="{FF2B5EF4-FFF2-40B4-BE49-F238E27FC236}">
                    <a16:creationId xmlns:a16="http://schemas.microsoft.com/office/drawing/2014/main" id="{8B0BFD04-AF80-0859-38EE-6D8DC5506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3021" y="1585179"/>
                <a:ext cx="3412678" cy="3282157"/>
              </a:xfrm>
              <a:prstGeom prst="rect">
                <a:avLst/>
              </a:prstGeom>
            </p:spPr>
          </p:pic>
          <p:sp>
            <p:nvSpPr>
              <p:cNvPr id="38" name="Right Triangle 37">
                <a:extLst>
                  <a:ext uri="{FF2B5EF4-FFF2-40B4-BE49-F238E27FC236}">
                    <a16:creationId xmlns:a16="http://schemas.microsoft.com/office/drawing/2014/main" id="{AB9994B0-5A8A-560F-7B26-98ADADF0F8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20978492">
                <a:off x="186843" y="4194481"/>
                <a:ext cx="2746278" cy="847638"/>
              </a:xfrm>
              <a:prstGeom prst="rtTriangle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4E6D2319-059A-7B4F-70D0-EFC6F57D8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 rot="19141139" flipH="1">
                <a:off x="1554169" y="1310320"/>
                <a:ext cx="1177035" cy="1075866"/>
                <a:chOff x="1764757" y="7755026"/>
                <a:chExt cx="3910649" cy="3574518"/>
              </a:xfrm>
            </p:grpSpPr>
            <p:sp>
              <p:nvSpPr>
                <p:cNvPr id="41" name="Right Triangle 40">
                  <a:extLst>
                    <a:ext uri="{FF2B5EF4-FFF2-40B4-BE49-F238E27FC236}">
                      <a16:creationId xmlns:a16="http://schemas.microsoft.com/office/drawing/2014/main" id="{6AD9648E-D215-363E-6178-FB83D45ADFBF}"/>
                    </a:ext>
                  </a:extLst>
                </p:cNvPr>
                <p:cNvSpPr/>
                <p:nvPr/>
              </p:nvSpPr>
              <p:spPr>
                <a:xfrm rot="19147565">
                  <a:off x="1889126" y="10598023"/>
                  <a:ext cx="1608455" cy="731521"/>
                </a:xfrm>
                <a:prstGeom prst="rtTriangle">
                  <a:avLst/>
                </a:prstGeom>
                <a:solidFill>
                  <a:srgbClr val="00339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Right Triangle 41">
                  <a:extLst>
                    <a:ext uri="{FF2B5EF4-FFF2-40B4-BE49-F238E27FC236}">
                      <a16:creationId xmlns:a16="http://schemas.microsoft.com/office/drawing/2014/main" id="{62BC882F-B8C0-88BF-9762-4A0AFE112A17}"/>
                    </a:ext>
                  </a:extLst>
                </p:cNvPr>
                <p:cNvSpPr/>
                <p:nvPr/>
              </p:nvSpPr>
              <p:spPr>
                <a:xfrm rot="413124">
                  <a:off x="1764757" y="9588795"/>
                  <a:ext cx="1608456" cy="731520"/>
                </a:xfrm>
                <a:prstGeom prst="rtTriangle">
                  <a:avLst/>
                </a:prstGeom>
                <a:solidFill>
                  <a:srgbClr val="3AB9A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Right Triangle 42">
                  <a:extLst>
                    <a:ext uri="{FF2B5EF4-FFF2-40B4-BE49-F238E27FC236}">
                      <a16:creationId xmlns:a16="http://schemas.microsoft.com/office/drawing/2014/main" id="{75117AC0-C0C5-010D-E080-48C489F27A0B}"/>
                    </a:ext>
                  </a:extLst>
                </p:cNvPr>
                <p:cNvSpPr/>
                <p:nvPr/>
              </p:nvSpPr>
              <p:spPr>
                <a:xfrm rot="2995097">
                  <a:off x="2030846" y="8526446"/>
                  <a:ext cx="2466884" cy="924043"/>
                </a:xfrm>
                <a:prstGeom prst="rtTriangle">
                  <a:avLst/>
                </a:prstGeom>
                <a:solidFill>
                  <a:srgbClr val="00339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Right Triangle 46">
                  <a:extLst>
                    <a:ext uri="{FF2B5EF4-FFF2-40B4-BE49-F238E27FC236}">
                      <a16:creationId xmlns:a16="http://schemas.microsoft.com/office/drawing/2014/main" id="{E44AA1FC-2A5A-A30A-87CE-E88799CAA0E6}"/>
                    </a:ext>
                  </a:extLst>
                </p:cNvPr>
                <p:cNvSpPr/>
                <p:nvPr/>
              </p:nvSpPr>
              <p:spPr>
                <a:xfrm rot="18185213" flipH="1">
                  <a:off x="3397087" y="8691936"/>
                  <a:ext cx="1593209" cy="724585"/>
                </a:xfrm>
                <a:prstGeom prst="rtTriangle">
                  <a:avLst/>
                </a:prstGeom>
                <a:solidFill>
                  <a:srgbClr val="3AB9A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Right Triangle 47">
                  <a:extLst>
                    <a:ext uri="{FF2B5EF4-FFF2-40B4-BE49-F238E27FC236}">
                      <a16:creationId xmlns:a16="http://schemas.microsoft.com/office/drawing/2014/main" id="{D3540D0E-8AE5-F65E-A0F5-6119A5D5A997}"/>
                    </a:ext>
                  </a:extLst>
                </p:cNvPr>
                <p:cNvSpPr/>
                <p:nvPr/>
              </p:nvSpPr>
              <p:spPr>
                <a:xfrm flipH="1">
                  <a:off x="4066950" y="9498174"/>
                  <a:ext cx="1608456" cy="731520"/>
                </a:xfrm>
                <a:prstGeom prst="rtTriangle">
                  <a:avLst/>
                </a:prstGeom>
                <a:solidFill>
                  <a:srgbClr val="00339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151F352-1A25-42F4-D647-C3389D5A5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398" y="5834262"/>
            <a:ext cx="763388" cy="76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59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E1FC5-2B11-7E98-3759-FE8EDBE80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3B65B-FA5A-5D6C-D326-E4044BCA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Par ko nepieciešams ziņot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FF5B78-E5DF-A337-ACC2-49F062B6C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214564"/>
            <a:ext cx="9985188" cy="3812221"/>
          </a:xfrm>
        </p:spPr>
        <p:txBody>
          <a:bodyPr/>
          <a:lstStyle/>
          <a:p>
            <a:r>
              <a:rPr lang="lv-LV" dirty="0"/>
              <a:t>Par jebkuru blakusparādību gadījumu dzīvniekam pēc veterināro zāļu lietošanas:</a:t>
            </a:r>
          </a:p>
          <a:p>
            <a:pPr marL="469788" lvl="1" indent="0">
              <a:buNone/>
            </a:pPr>
            <a:r>
              <a:rPr lang="en-US" dirty="0"/>
              <a:t>a) </a:t>
            </a:r>
            <a:r>
              <a:rPr lang="lv-LV" dirty="0"/>
              <a:t>Kad ārstēšana vai vakcīna nav sniegusi gaidāmo iedarbību;</a:t>
            </a:r>
          </a:p>
          <a:p>
            <a:pPr marL="469788" lvl="1" indent="0">
              <a:buNone/>
            </a:pPr>
            <a:r>
              <a:rPr lang="en-US" dirty="0"/>
              <a:t>b) </a:t>
            </a:r>
            <a:r>
              <a:rPr lang="en-US" dirty="0" err="1"/>
              <a:t>Arī</a:t>
            </a:r>
            <a:r>
              <a:rPr lang="en-US" dirty="0"/>
              <a:t> tad, ja </a:t>
            </a:r>
            <a:r>
              <a:rPr lang="en-US" dirty="0" err="1"/>
              <a:t>zāles</a:t>
            </a:r>
            <a:r>
              <a:rPr lang="en-US" dirty="0"/>
              <a:t> nav </a:t>
            </a:r>
            <a:r>
              <a:rPr lang="en-US" dirty="0" err="1"/>
              <a:t>lietotas</a:t>
            </a:r>
            <a:r>
              <a:rPr lang="en-US" dirty="0"/>
              <a:t> </a:t>
            </a:r>
            <a:r>
              <a:rPr lang="lv-LV" dirty="0"/>
              <a:t>saskaņā ar</a:t>
            </a:r>
            <a:r>
              <a:rPr lang="en-US" dirty="0"/>
              <a:t> </a:t>
            </a:r>
            <a:r>
              <a:rPr lang="en-US" dirty="0" err="1"/>
              <a:t>lietošanas</a:t>
            </a:r>
            <a:r>
              <a:rPr lang="en-US" dirty="0"/>
              <a:t> </a:t>
            </a:r>
            <a:r>
              <a:rPr lang="en-US" dirty="0" err="1"/>
              <a:t>instrukcij</a:t>
            </a:r>
            <a:r>
              <a:rPr lang="lv-LV" dirty="0"/>
              <a:t>u;</a:t>
            </a:r>
            <a:endParaRPr lang="en-US" dirty="0"/>
          </a:p>
          <a:p>
            <a:pPr marL="469788" lvl="1" indent="0">
              <a:buNone/>
            </a:pPr>
            <a:r>
              <a:rPr lang="en-US" dirty="0"/>
              <a:t>c) Pat tad, ja </a:t>
            </a:r>
            <a:r>
              <a:rPr lang="en-US" dirty="0" err="1"/>
              <a:t>novērotā</a:t>
            </a:r>
            <a:r>
              <a:rPr lang="en-US" dirty="0"/>
              <a:t> </a:t>
            </a:r>
            <a:r>
              <a:rPr lang="en-US" dirty="0" err="1"/>
              <a:t>blakusparādība</a:t>
            </a:r>
            <a:r>
              <a:rPr lang="en-US" dirty="0"/>
              <a:t> </a:t>
            </a:r>
            <a:r>
              <a:rPr lang="en-US" dirty="0" err="1"/>
              <a:t>jau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norādīta</a:t>
            </a:r>
            <a:r>
              <a:rPr lang="en-US" dirty="0"/>
              <a:t> </a:t>
            </a:r>
            <a:r>
              <a:rPr lang="en-US" dirty="0" err="1"/>
              <a:t>lietošanas</a:t>
            </a:r>
            <a:r>
              <a:rPr lang="en-US" dirty="0"/>
              <a:t> </a:t>
            </a:r>
            <a:r>
              <a:rPr lang="en-US" dirty="0" err="1"/>
              <a:t>instrukcijā</a:t>
            </a:r>
            <a:r>
              <a:rPr lang="en-US" dirty="0"/>
              <a:t>.</a:t>
            </a:r>
          </a:p>
          <a:p>
            <a:r>
              <a:rPr lang="en-US" dirty="0"/>
              <a:t>Par </a:t>
            </a:r>
            <a:r>
              <a:rPr lang="en-US" dirty="0" err="1"/>
              <a:t>jebkuru</a:t>
            </a:r>
            <a:r>
              <a:rPr lang="en-US" dirty="0"/>
              <a:t> </a:t>
            </a:r>
            <a:r>
              <a:rPr lang="en-US" dirty="0" err="1"/>
              <a:t>blakusparādību</a:t>
            </a:r>
            <a:r>
              <a:rPr lang="en-US" dirty="0"/>
              <a:t> </a:t>
            </a:r>
            <a:r>
              <a:rPr lang="en-US" dirty="0" err="1"/>
              <a:t>gadījumu</a:t>
            </a:r>
            <a:r>
              <a:rPr lang="en-US" dirty="0"/>
              <a:t> </a:t>
            </a:r>
            <a:r>
              <a:rPr lang="en-US" dirty="0" err="1"/>
              <a:t>cilvēkam</a:t>
            </a:r>
            <a:r>
              <a:rPr lang="en-US" dirty="0"/>
              <a:t>, </a:t>
            </a:r>
            <a:r>
              <a:rPr lang="en-US" dirty="0" err="1"/>
              <a:t>kurš</a:t>
            </a:r>
            <a:r>
              <a:rPr lang="en-US" dirty="0"/>
              <a:t> </a:t>
            </a:r>
            <a:r>
              <a:rPr lang="en-US" dirty="0" err="1"/>
              <a:t>nonācis</a:t>
            </a:r>
            <a:r>
              <a:rPr lang="en-US" dirty="0"/>
              <a:t> </a:t>
            </a:r>
            <a:r>
              <a:rPr lang="en-US" dirty="0" err="1"/>
              <a:t>saskarē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veterinārajām</a:t>
            </a:r>
            <a:r>
              <a:rPr lang="en-US" dirty="0"/>
              <a:t> </a:t>
            </a:r>
            <a:r>
              <a:rPr lang="en-US" dirty="0" err="1"/>
              <a:t>zālēm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ārstēto</a:t>
            </a:r>
            <a:r>
              <a:rPr lang="en-US" dirty="0"/>
              <a:t> </a:t>
            </a:r>
            <a:r>
              <a:rPr lang="en-US" dirty="0" err="1"/>
              <a:t>dzīvnieku</a:t>
            </a:r>
            <a:r>
              <a:rPr lang="en-US" dirty="0"/>
              <a:t>.</a:t>
            </a:r>
          </a:p>
          <a:p>
            <a:r>
              <a:rPr lang="lv-LV" dirty="0"/>
              <a:t>Par vidē novērotu nevēlamu notikumu, par konstatētu paaugstinātu veterināro zāļu atliekvielu klātbūtni pārtikā un ja radušās aizdomas par infekciju ierosinātāju pārnesi ar veterinārajām zālēm. </a:t>
            </a:r>
            <a:endParaRPr lang="en-US" dirty="0"/>
          </a:p>
          <a:p>
            <a:r>
              <a:rPr lang="lv-LV" dirty="0"/>
              <a:t>Par jebkuru blakusparādību gadījumu pēc tam, kad dzīvniekam lietotas cilvēkiem paredzētās zāles.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4FA17-0F7E-10FF-5B64-79FBD6B54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5096107"/>
            <a:ext cx="9408584" cy="828445"/>
          </a:xfrm>
          <a:solidFill>
            <a:srgbClr val="D6F2ED"/>
          </a:solidFill>
        </p:spPr>
        <p:txBody>
          <a:bodyPr/>
          <a:lstStyle/>
          <a:p>
            <a:r>
              <a:rPr lang="lv-LV" sz="1600" dirty="0">
                <a:solidFill>
                  <a:schemeClr val="tx2"/>
                </a:solidFill>
              </a:rPr>
              <a:t>Nepieciešams ziņot, ja radušās aizdomas par blakusparādībām.</a:t>
            </a:r>
            <a:br>
              <a:rPr lang="en-GB" sz="1600" dirty="0">
                <a:solidFill>
                  <a:schemeClr val="tx2"/>
                </a:solidFill>
              </a:rPr>
            </a:br>
            <a:r>
              <a:rPr lang="lv-LV" sz="1600" dirty="0">
                <a:solidFill>
                  <a:schemeClr val="tx2"/>
                </a:solidFill>
              </a:rPr>
              <a:t>Blakusparādību gadījumam nav jābūt izmeklētam vai iepriekš apstiprinātam</a:t>
            </a:r>
            <a:r>
              <a:rPr lang="en-GB" sz="16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FA20D-2A65-AF9F-7751-C92047836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660D1-E428-6645-BE6E-E93CDDDCE128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9777E-CA43-28BB-32D6-1ED96A1FD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lv-LV" dirty="0"/>
              <a:t>Veterinārā farmakovigilance: nevēlamu notikumu ziņošana ES</a:t>
            </a:r>
          </a:p>
          <a:p>
            <a:r>
              <a:rPr lang="en-GB" dirty="0"/>
              <a:t>
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E463DA-6AFE-9123-B6FC-1339FDC0E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659" y="5924552"/>
            <a:ext cx="798681" cy="79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07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9C972-0361-520C-5391-CA416A23C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029479-A20E-30D8-6EBF-2F156C20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Kā ziņot par blakusparādībām</a:t>
            </a:r>
            <a:r>
              <a:rPr lang="en-US" dirty="0"/>
              <a:t>?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ED882-23EC-5944-3431-8C600DC82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660D1-E428-6645-BE6E-E93CDDDCE128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1E030-528A-4DED-D2A3-D4A92006C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lv-LV" dirty="0"/>
              <a:t>Veterinārā farmakovigilance: nevēlamu notikumu ziņošana ES</a:t>
            </a:r>
          </a:p>
          <a:p>
            <a:r>
              <a:rPr lang="en-GB" dirty="0"/>
              <a:t>
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1821C3-774A-6595-9BB7-D9A063223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834"/>
            <a:ext cx="3381829" cy="6857998"/>
            <a:chOff x="0" y="4834"/>
            <a:chExt cx="3381829" cy="685799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F2A3A02-FF28-022D-EF5E-2517A0EF9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flipH="1">
              <a:off x="0" y="4834"/>
              <a:ext cx="3119968" cy="6857998"/>
              <a:chOff x="-1" y="0"/>
              <a:chExt cx="3119968" cy="6857998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4E26D8A-C0BB-2B49-88EA-47FF794CD8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3119967" cy="6857998"/>
              </a:xfrm>
              <a:prstGeom prst="rect">
                <a:avLst/>
              </a:prstGeom>
              <a:solidFill>
                <a:srgbClr val="E5F7F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Document 42">
                <a:extLst>
                  <a:ext uri="{FF2B5EF4-FFF2-40B4-BE49-F238E27FC236}">
                    <a16:creationId xmlns:a16="http://schemas.microsoft.com/office/drawing/2014/main" id="{4CB48EF5-C2BA-8166-8598-F331B08F62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2" y="2937164"/>
                <a:ext cx="3119965" cy="2836148"/>
              </a:xfrm>
              <a:prstGeom prst="flowChartDocumen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4" name="Document 43">
                <a:extLst>
                  <a:ext uri="{FF2B5EF4-FFF2-40B4-BE49-F238E27FC236}">
                    <a16:creationId xmlns:a16="http://schemas.microsoft.com/office/drawing/2014/main" id="{B5DDFEF9-0B08-FC50-061A-17D148531B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 flipH="1">
                <a:off x="-1" y="4470400"/>
                <a:ext cx="3119965" cy="2387598"/>
              </a:xfrm>
              <a:prstGeom prst="flowChartDocument">
                <a:avLst/>
              </a:prstGeom>
              <a:solidFill>
                <a:srgbClr val="FFFAE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B92F388-E538-B5C2-0164-F51456E1B78C}"/>
                </a:ext>
              </a:extLst>
            </p:cNvPr>
            <p:cNvGrpSpPr/>
            <p:nvPr/>
          </p:nvGrpSpPr>
          <p:grpSpPr>
            <a:xfrm>
              <a:off x="0" y="1972314"/>
              <a:ext cx="3381829" cy="3044192"/>
              <a:chOff x="0" y="1972314"/>
              <a:chExt cx="3381829" cy="3044192"/>
            </a:xfrm>
          </p:grpSpPr>
          <p:sp>
            <p:nvSpPr>
              <p:cNvPr id="34" name="Right Triangle 33">
                <a:extLst>
                  <a:ext uri="{FF2B5EF4-FFF2-40B4-BE49-F238E27FC236}">
                    <a16:creationId xmlns:a16="http://schemas.microsoft.com/office/drawing/2014/main" id="{F28470F5-5686-5008-6FA5-A066DE4982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20835727">
                <a:off x="247517" y="4007903"/>
                <a:ext cx="2746278" cy="847638"/>
              </a:xfrm>
              <a:prstGeom prst="rtTriangle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C908A06-BAC6-DD29-7DAD-CD094F3FE4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 rot="2269064">
                <a:off x="1648629" y="1972314"/>
                <a:ext cx="1177035" cy="1075866"/>
                <a:chOff x="1764757" y="7755026"/>
                <a:chExt cx="3910649" cy="3574518"/>
              </a:xfrm>
            </p:grpSpPr>
            <p:sp>
              <p:nvSpPr>
                <p:cNvPr id="37" name="Right Triangle 36">
                  <a:extLst>
                    <a:ext uri="{FF2B5EF4-FFF2-40B4-BE49-F238E27FC236}">
                      <a16:creationId xmlns:a16="http://schemas.microsoft.com/office/drawing/2014/main" id="{7D3C2DE9-1B92-C17D-2A95-F8AA489DA20F}"/>
                    </a:ext>
                  </a:extLst>
                </p:cNvPr>
                <p:cNvSpPr/>
                <p:nvPr/>
              </p:nvSpPr>
              <p:spPr>
                <a:xfrm rot="19147565">
                  <a:off x="1889126" y="10598023"/>
                  <a:ext cx="1608455" cy="731521"/>
                </a:xfrm>
                <a:prstGeom prst="rtTriangle">
                  <a:avLst/>
                </a:prstGeom>
                <a:solidFill>
                  <a:srgbClr val="00339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Right Triangle 37">
                  <a:extLst>
                    <a:ext uri="{FF2B5EF4-FFF2-40B4-BE49-F238E27FC236}">
                      <a16:creationId xmlns:a16="http://schemas.microsoft.com/office/drawing/2014/main" id="{618FFB76-B5C6-31AC-38E1-500AEBFB43B7}"/>
                    </a:ext>
                  </a:extLst>
                </p:cNvPr>
                <p:cNvSpPr/>
                <p:nvPr/>
              </p:nvSpPr>
              <p:spPr>
                <a:xfrm rot="413124">
                  <a:off x="1764757" y="9588795"/>
                  <a:ext cx="1608456" cy="731520"/>
                </a:xfrm>
                <a:prstGeom prst="rtTriangle">
                  <a:avLst/>
                </a:prstGeom>
                <a:solidFill>
                  <a:srgbClr val="3AB9A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Right Triangle 38">
                  <a:extLst>
                    <a:ext uri="{FF2B5EF4-FFF2-40B4-BE49-F238E27FC236}">
                      <a16:creationId xmlns:a16="http://schemas.microsoft.com/office/drawing/2014/main" id="{5BC85592-5F38-B287-A1EB-DFA1A6F93FA0}"/>
                    </a:ext>
                  </a:extLst>
                </p:cNvPr>
                <p:cNvSpPr/>
                <p:nvPr/>
              </p:nvSpPr>
              <p:spPr>
                <a:xfrm rot="2995097">
                  <a:off x="2030846" y="8526446"/>
                  <a:ext cx="2466884" cy="924043"/>
                </a:xfrm>
                <a:prstGeom prst="rtTriangle">
                  <a:avLst/>
                </a:prstGeom>
                <a:solidFill>
                  <a:srgbClr val="00339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Right Triangle 39">
                  <a:extLst>
                    <a:ext uri="{FF2B5EF4-FFF2-40B4-BE49-F238E27FC236}">
                      <a16:creationId xmlns:a16="http://schemas.microsoft.com/office/drawing/2014/main" id="{4451D460-65C5-D53C-5F5C-AAA343AF285F}"/>
                    </a:ext>
                  </a:extLst>
                </p:cNvPr>
                <p:cNvSpPr/>
                <p:nvPr/>
              </p:nvSpPr>
              <p:spPr>
                <a:xfrm rot="18185213" flipH="1">
                  <a:off x="3397087" y="8691936"/>
                  <a:ext cx="1593209" cy="724585"/>
                </a:xfrm>
                <a:prstGeom prst="rtTriangle">
                  <a:avLst/>
                </a:prstGeom>
                <a:solidFill>
                  <a:srgbClr val="3AB9A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Right Triangle 40">
                  <a:extLst>
                    <a:ext uri="{FF2B5EF4-FFF2-40B4-BE49-F238E27FC236}">
                      <a16:creationId xmlns:a16="http://schemas.microsoft.com/office/drawing/2014/main" id="{C091D6F5-312B-3510-5434-A4054D024029}"/>
                    </a:ext>
                  </a:extLst>
                </p:cNvPr>
                <p:cNvSpPr/>
                <p:nvPr/>
              </p:nvSpPr>
              <p:spPr>
                <a:xfrm flipH="1">
                  <a:off x="4066950" y="9498174"/>
                  <a:ext cx="1608456" cy="731520"/>
                </a:xfrm>
                <a:prstGeom prst="rtTriangle">
                  <a:avLst/>
                </a:prstGeom>
                <a:solidFill>
                  <a:srgbClr val="00339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7" name="Picture 6" descr="A hand of a person holding a little chick">
                <a:extLst>
                  <a:ext uri="{FF2B5EF4-FFF2-40B4-BE49-F238E27FC236}">
                    <a16:creationId xmlns:a16="http://schemas.microsoft.com/office/drawing/2014/main" id="{9CF8049E-74E5-0A6C-975A-E810E3DD3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2415476"/>
                <a:ext cx="3381829" cy="2601030"/>
              </a:xfrm>
              <a:prstGeom prst="rect">
                <a:avLst/>
              </a:prstGeom>
            </p:spPr>
          </p:pic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A07A04F-1C18-A90F-64C2-6238F6F73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471" y="5857335"/>
            <a:ext cx="740315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64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E06A6-7D4A-2F0E-8626-1B5A47508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5DAE2-6E14-715A-F055-58A34E55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Kā ziņot par blakusparādībām</a:t>
            </a:r>
            <a:r>
              <a:rPr lang="en-US" dirty="0"/>
              <a:t>? 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B8082-A067-4B28-08E5-3D1838F07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364284"/>
            <a:ext cx="9408584" cy="3843337"/>
          </a:xfrm>
        </p:spPr>
        <p:txBody>
          <a:bodyPr/>
          <a:lstStyle/>
          <a:p>
            <a:r>
              <a:rPr lang="lv-LV" dirty="0"/>
              <a:t>Ziņot var</a:t>
            </a:r>
            <a:r>
              <a:rPr lang="en-US" dirty="0"/>
              <a:t>:</a:t>
            </a:r>
          </a:p>
          <a:p>
            <a:pPr lvl="1"/>
            <a:r>
              <a:rPr lang="lv-LV" dirty="0"/>
              <a:t>Pārtikas un veterinārajam dienestam</a:t>
            </a:r>
            <a:r>
              <a:rPr lang="en-US" dirty="0"/>
              <a:t>*</a:t>
            </a:r>
          </a:p>
          <a:p>
            <a:pPr lvl="1"/>
            <a:r>
              <a:rPr lang="lv-LV" dirty="0"/>
              <a:t>Attiecīgo veterināro zāļu tirdzniecības atļaujas turētājam</a:t>
            </a:r>
            <a:r>
              <a:rPr lang="en-US" dirty="0"/>
              <a:t>**</a:t>
            </a:r>
          </a:p>
          <a:p>
            <a:r>
              <a:rPr lang="lv-LV" dirty="0"/>
              <a:t>Jebkurš var ziņot,</a:t>
            </a:r>
            <a:r>
              <a:rPr lang="en-US" dirty="0"/>
              <a:t> </a:t>
            </a:r>
            <a:r>
              <a:rPr lang="lv-LV" dirty="0"/>
              <a:t>tostarp sabiedrības locekļi</a:t>
            </a:r>
            <a:r>
              <a:rPr lang="en-US" dirty="0"/>
              <a:t>, </a:t>
            </a:r>
            <a:r>
              <a:rPr lang="lv-LV" dirty="0"/>
              <a:t>veterinārārsti</a:t>
            </a:r>
            <a:r>
              <a:rPr lang="en-US" dirty="0"/>
              <a:t>, </a:t>
            </a:r>
            <a:r>
              <a:rPr lang="lv-LV" dirty="0"/>
              <a:t>lauksaimnieki</a:t>
            </a:r>
            <a:r>
              <a:rPr lang="en-US" dirty="0"/>
              <a:t>, </a:t>
            </a:r>
            <a:r>
              <a:rPr lang="lv-LV" dirty="0"/>
              <a:t>ārsti</a:t>
            </a:r>
            <a:r>
              <a:rPr lang="en-US" dirty="0"/>
              <a:t>, </a:t>
            </a:r>
            <a:r>
              <a:rPr lang="lv-LV" dirty="0"/>
              <a:t>farmaceiti </a:t>
            </a:r>
            <a:r>
              <a:rPr lang="lv-LV" dirty="0" err="1"/>
              <a:t>utt</a:t>
            </a:r>
            <a:r>
              <a:rPr lang="en-US" dirty="0"/>
              <a:t>. </a:t>
            </a:r>
          </a:p>
          <a:p>
            <a:r>
              <a:rPr lang="lv-LV" dirty="0"/>
              <a:t>Aicinām ziņojumā norādīt pēc iespējas detalizētu informāciju.</a:t>
            </a:r>
            <a:r>
              <a:rPr lang="en-US" dirty="0"/>
              <a:t> </a:t>
            </a:r>
          </a:p>
          <a:p>
            <a:r>
              <a:rPr lang="lv-LV" dirty="0"/>
              <a:t>Pirms ziņošanas nav jābūt iepriekš apstiprinātai blakusparādības saistībai ar attiecīgajām veterinārajām zālēm. </a:t>
            </a:r>
          </a:p>
          <a:p>
            <a:r>
              <a:rPr lang="lv-LV" dirty="0"/>
              <a:t>Dzīvnieku īpašnieki/turētāji ir aicināti ziņot ar sava veterinārārsta starpniecību.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2D59EA-3989-7473-F6E3-ECC6AF144B15}"/>
              </a:ext>
            </a:extLst>
          </p:cNvPr>
          <p:cNvSpPr txBox="1"/>
          <p:nvPr/>
        </p:nvSpPr>
        <p:spPr>
          <a:xfrm>
            <a:off x="431800" y="5493716"/>
            <a:ext cx="81819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</a:t>
            </a:r>
            <a:r>
              <a:rPr lang="lv-LV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Nacionālajā kompetentajā iestādē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.</a:t>
            </a:r>
          </a:p>
          <a:p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** </a:t>
            </a:r>
            <a:r>
              <a:rPr lang="lv-LV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Kontaktinformācija blakusparādību ziņošanai ir norādīta attiecīgo veterināro zāļu lietošanas instrukcijā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47D9E3-A7DA-D765-4F08-7F17A5D6A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660D1-E428-6645-BE6E-E93CDDDCE128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BDF36-0AE2-A4AE-6DDB-76ABFF69C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lv-LV" dirty="0"/>
              <a:t>Veterinārā farmakovigilance: nevēlamu notikumu ziņošana ES</a:t>
            </a:r>
          </a:p>
          <a:p>
            <a:r>
              <a:rPr lang="en-GB" dirty="0"/>
              <a:t>
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DF3712-868C-1D9E-F5CE-C2C55EFBE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128" y="5826383"/>
            <a:ext cx="837187" cy="83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78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MA 2024">
      <a:dk1>
        <a:srgbClr val="000000"/>
      </a:dk1>
      <a:lt1>
        <a:srgbClr val="FFFFFF"/>
      </a:lt1>
      <a:dk2>
        <a:srgbClr val="072B5D"/>
      </a:dk2>
      <a:lt2>
        <a:srgbClr val="E7E6E6"/>
      </a:lt2>
      <a:accent1>
        <a:srgbClr val="003399"/>
      </a:accent1>
      <a:accent2>
        <a:srgbClr val="3AB9A3"/>
      </a:accent2>
      <a:accent3>
        <a:srgbClr val="0D6DFB"/>
      </a:accent3>
      <a:accent4>
        <a:srgbClr val="FECB00"/>
      </a:accent4>
      <a:accent5>
        <a:srgbClr val="C7CBE6"/>
      </a:accent5>
      <a:accent6>
        <a:srgbClr val="74197B"/>
      </a:accent6>
      <a:hlink>
        <a:srgbClr val="0D6DFC"/>
      </a:hlink>
      <a:folHlink>
        <a:srgbClr val="75197C"/>
      </a:folHlink>
    </a:clrScheme>
    <a:fontScheme name="EMA Verdana Pro">
      <a:majorFont>
        <a:latin typeface="Verdana Pro"/>
        <a:ea typeface=""/>
        <a:cs typeface=""/>
      </a:majorFont>
      <a:minorFont>
        <a:latin typeface="Verdana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A corporate template" id="{31055FFD-AFDB-7746-AD56-B6BAC733DF5B}" vid="{513D3944-C763-C645-8861-42F9009276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46ED004B22274194A75C4A2100315D" ma:contentTypeVersion="16" ma:contentTypeDescription="Create a new document." ma:contentTypeScope="" ma:versionID="d438f8f72483d39629365432848fff08">
  <xsd:schema xmlns:xsd="http://www.w3.org/2001/XMLSchema" xmlns:xs="http://www.w3.org/2001/XMLSchema" xmlns:p="http://schemas.microsoft.com/office/2006/metadata/properties" xmlns:ns2="ecaad8f4-c308-47c3-8970-c88213bb1cbc" xmlns:ns3="921997a0-4dd2-4b7c-9069-ec801d12001b" targetNamespace="http://schemas.microsoft.com/office/2006/metadata/properties" ma:root="true" ma:fieldsID="90f010fdfd8414d895e2bcb66ecab6d5" ns2:_="" ns3:_="">
    <xsd:import namespace="ecaad8f4-c308-47c3-8970-c88213bb1cbc"/>
    <xsd:import namespace="921997a0-4dd2-4b7c-9069-ec801d1200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JamesMount" minOccurs="0"/>
                <xsd:element ref="ns2:MediaServiceObjectDetectorVersions" minOccurs="0"/>
                <xsd:element ref="ns2:Comment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aad8f4-c308-47c3-8970-c88213bb1c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JamesMount" ma:index="14" nillable="true" ma:displayName="James Mount" ma:description="Lastest version - comment here!" ma:format="Dropdown" ma:internalName="JamesMount">
      <xsd:simpleType>
        <xsd:restriction base="dms:Text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omment" ma:index="16" nillable="true" ma:displayName="Comments " ma:format="Dropdown" ma:internalName="Comment">
      <xsd:simpleType>
        <xsd:restriction base="dms:Text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b8e19bc-e54a-46df-9f4e-b6707c3609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1997a0-4dd2-4b7c-9069-ec801d12001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27e60a9-7a21-4055-8919-0c969c6fece1}" ma:internalName="TaxCatchAll" ma:showField="CatchAllData" ma:web="921997a0-4dd2-4b7c-9069-ec801d1200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1997a0-4dd2-4b7c-9069-ec801d12001b" xsi:nil="true"/>
    <lcf76f155ced4ddcb4097134ff3c332f xmlns="ecaad8f4-c308-47c3-8970-c88213bb1cbc">
      <Terms xmlns="http://schemas.microsoft.com/office/infopath/2007/PartnerControls"/>
    </lcf76f155ced4ddcb4097134ff3c332f>
    <JamesMount xmlns="ecaad8f4-c308-47c3-8970-c88213bb1cbc" xsi:nil="true"/>
    <Comment xmlns="ecaad8f4-c308-47c3-8970-c88213bb1cbc" xsi:nil="true"/>
    <SharedWithUsers xmlns="921997a0-4dd2-4b7c-9069-ec801d12001b">
      <UserInfo>
        <DisplayName>Martins Marcia</DisplayName>
        <AccountId>10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C94DED7-9682-4329-975F-09C6F9CFB6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492899-F04F-468D-BFB0-14F40A3421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aad8f4-c308-47c3-8970-c88213bb1cbc"/>
    <ds:schemaRef ds:uri="921997a0-4dd2-4b7c-9069-ec801d1200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1D21F3-05A4-41A8-9CD3-DD2DF3B4BAC4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01b5e1da-3e8a-4581-9e46-c573bfd30b8a"/>
    <ds:schemaRef ds:uri="http://www.w3.org/XML/1998/namespace"/>
    <ds:schemaRef ds:uri="http://purl.org/dc/terms/"/>
    <ds:schemaRef ds:uri="http://schemas.microsoft.com/office/infopath/2007/PartnerControls"/>
    <ds:schemaRef ds:uri="9603f8e3-cfb4-42dc-9892-6a8577da7d69"/>
    <ds:schemaRef ds:uri="http://purl.org/dc/dcmitype/"/>
    <ds:schemaRef ds:uri="921997a0-4dd2-4b7c-9069-ec801d12001b"/>
    <ds:schemaRef ds:uri="ecaad8f4-c308-47c3-8970-c88213bb1cb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EMA corporate template</Template>
  <TotalTime>1838</TotalTime>
  <Words>639</Words>
  <Application>Microsoft Office PowerPoint</Application>
  <PresentationFormat>Widescreen</PresentationFormat>
  <Paragraphs>94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Verdana Pro</vt:lpstr>
      <vt:lpstr>Office Theme</vt:lpstr>
      <vt:lpstr>Blakusparādību ziņošana ES</vt:lpstr>
      <vt:lpstr>Veterinārā farmakovigilance (zināma arī kā zāļu drošums) uzrauga reģistrētu veterināro zāļu, tostarp vakcīnu, drošumu, lai saglabātu pārliecību, ka to ieguvumi turpina pārsniegt riskus. </vt:lpstr>
      <vt:lpstr>Saturs</vt:lpstr>
      <vt:lpstr>Kas ir blakusparādības?</vt:lpstr>
      <vt:lpstr>Kas ir blakusparādības?</vt:lpstr>
      <vt:lpstr>Par ko nepieciešams ziņot?</vt:lpstr>
      <vt:lpstr>Par ko nepieciešams ziņot?</vt:lpstr>
      <vt:lpstr>Kā ziņot par blakusparādībām? </vt:lpstr>
      <vt:lpstr>Kā ziņot par blakusparādībām? </vt:lpstr>
      <vt:lpstr>Kas notiek pēc ziņošanas?</vt:lpstr>
      <vt:lpstr>Kas notiek pēc ziņošanas?</vt:lpstr>
      <vt:lpstr>Kādēļ ziņot par blakusparādībām?</vt:lpstr>
      <vt:lpstr>Kādēļ ziņot par blakusparādībām?</vt:lpstr>
      <vt:lpstr>Ikviens ir aicināts ziņot par jebkuru aizdomīgu blakusparādību gadījumu.  Katrs ziņojums ir nozīmīgs.</vt:lpstr>
      <vt:lpstr>Closing slide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Blakusparādību ziņošana ES</dc:title>
  <dc:subject/>
  <dc:creator>Dita Lejiņa</dc:creator>
  <cp:keywords/>
  <dc:description/>
  <cp:lastModifiedBy>Ilze Meistere</cp:lastModifiedBy>
  <cp:revision>56</cp:revision>
  <dcterms:created xsi:type="dcterms:W3CDTF">2025-01-09T11:38:56Z</dcterms:created>
  <dcterms:modified xsi:type="dcterms:W3CDTF">2025-04-08T12:31:11Z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Classified as internal/staff &amp; contractors by the European Medicines Agency </vt:lpwstr>
  </property>
  <property fmtid="{D5CDD505-2E9C-101B-9397-08002B2CF9AE}" pid="4" name="ContentTypeId">
    <vt:lpwstr>0x0101009046ED004B22274194A75C4A2100315D</vt:lpwstr>
  </property>
  <property fmtid="{D5CDD505-2E9C-101B-9397-08002B2CF9AE}" pid="5" name="md88a9328e0745cf9286d941a4709fb9">
    <vt:lpwstr>English (EN)|bc972daa-d91f-4fb6-88cc-c602dce93b8e</vt:lpwstr>
  </property>
  <property fmtid="{D5CDD505-2E9C-101B-9397-08002B2CF9AE}" pid="6" name="h5de1757165944c2a83019307e803a2e">
    <vt:lpwstr>EMA|f5c9fc3d-56c5-4333-8692-9cd3dc4a9d0b</vt:lpwstr>
  </property>
  <property fmtid="{D5CDD505-2E9C-101B-9397-08002B2CF9AE}" pid="7" name="TaxKeyword">
    <vt:lpwstr/>
  </property>
  <property fmtid="{D5CDD505-2E9C-101B-9397-08002B2CF9AE}" pid="8" name="MediaServiceImageTags">
    <vt:lpwstr/>
  </property>
  <property fmtid="{D5CDD505-2E9C-101B-9397-08002B2CF9AE}" pid="9" name="e237f3eb10e340329171c4842ffa471f">
    <vt:lpwstr/>
  </property>
  <property fmtid="{D5CDD505-2E9C-101B-9397-08002B2CF9AE}" pid="10" name="EMA/EXT">
    <vt:lpwstr>422;#EMA|f5c9fc3d-56c5-4333-8692-9cd3dc4a9d0b</vt:lpwstr>
  </property>
  <property fmtid="{D5CDD505-2E9C-101B-9397-08002B2CF9AE}" pid="11" name="TaxKeywordTaxHTField">
    <vt:lpwstr/>
  </property>
  <property fmtid="{D5CDD505-2E9C-101B-9397-08002B2CF9AE}" pid="12" name="Document language">
    <vt:lpwstr>423;#English (EN)|bc972daa-d91f-4fb6-88cc-c602dce93b8e</vt:lpwstr>
  </property>
  <property fmtid="{D5CDD505-2E9C-101B-9397-08002B2CF9AE}" pid="13" name="Responsible_x0020_body">
    <vt:lpwstr/>
  </property>
  <property fmtid="{D5CDD505-2E9C-101B-9397-08002B2CF9AE}" pid="14" name="Document_x0020_category">
    <vt:lpwstr/>
  </property>
  <property fmtid="{D5CDD505-2E9C-101B-9397-08002B2CF9AE}" pid="15" name="lb20c4ea59944f8581c8e100c66a8a29">
    <vt:lpwstr/>
  </property>
  <property fmtid="{D5CDD505-2E9C-101B-9397-08002B2CF9AE}" pid="16" name="Responsible body">
    <vt:lpwstr/>
  </property>
  <property fmtid="{D5CDD505-2E9C-101B-9397-08002B2CF9AE}" pid="17" name="Document category">
    <vt:lpwstr/>
  </property>
  <property fmtid="{D5CDD505-2E9C-101B-9397-08002B2CF9AE}" pid="18" name="MSIP_Label_0eea11ca-d417-4147-80ed-01a58412c458_Enabled">
    <vt:lpwstr>true</vt:lpwstr>
  </property>
  <property fmtid="{D5CDD505-2E9C-101B-9397-08002B2CF9AE}" pid="19" name="MSIP_Label_0eea11ca-d417-4147-80ed-01a58412c458_SetDate">
    <vt:lpwstr>2024-04-24T12:43:58Z</vt:lpwstr>
  </property>
  <property fmtid="{D5CDD505-2E9C-101B-9397-08002B2CF9AE}" pid="20" name="MSIP_Label_0eea11ca-d417-4147-80ed-01a58412c458_Method">
    <vt:lpwstr>Privileged</vt:lpwstr>
  </property>
  <property fmtid="{D5CDD505-2E9C-101B-9397-08002B2CF9AE}" pid="21" name="MSIP_Label_0eea11ca-d417-4147-80ed-01a58412c458_Name">
    <vt:lpwstr>0eea11ca-d417-4147-80ed-01a58412c458</vt:lpwstr>
  </property>
  <property fmtid="{D5CDD505-2E9C-101B-9397-08002B2CF9AE}" pid="22" name="MSIP_Label_0eea11ca-d417-4147-80ed-01a58412c458_SiteId">
    <vt:lpwstr>bc9dc15c-61bc-4f03-b60b-e5b6d8922839</vt:lpwstr>
  </property>
  <property fmtid="{D5CDD505-2E9C-101B-9397-08002B2CF9AE}" pid="23" name="MSIP_Label_0eea11ca-d417-4147-80ed-01a58412c458_ActionId">
    <vt:lpwstr>628ff5e7-9bbc-448c-8a0b-11fc62f51c8b</vt:lpwstr>
  </property>
  <property fmtid="{D5CDD505-2E9C-101B-9397-08002B2CF9AE}" pid="24" name="MSIP_Label_0eea11ca-d417-4147-80ed-01a58412c458_ContentBits">
    <vt:lpwstr>2</vt:lpwstr>
  </property>
  <property fmtid="{D5CDD505-2E9C-101B-9397-08002B2CF9AE}" pid="25" name="Order">
    <vt:lpwstr>751700.000000000</vt:lpwstr>
  </property>
  <property fmtid="{D5CDD505-2E9C-101B-9397-08002B2CF9AE}" pid="26" name="AlternateThumbnailUrl">
    <vt:lpwstr>, </vt:lpwstr>
  </property>
  <property fmtid="{D5CDD505-2E9C-101B-9397-08002B2CF9AE}" pid="27" name="ComplianceAssetId">
    <vt:lpwstr/>
  </property>
  <property fmtid="{D5CDD505-2E9C-101B-9397-08002B2CF9AE}" pid="28" name="ThumbnailExists">
    <vt:bool>false</vt:bool>
  </property>
  <property fmtid="{D5CDD505-2E9C-101B-9397-08002B2CF9AE}" pid="29" name="PreviewExists">
    <vt:bool>false</vt:bool>
  </property>
  <property fmtid="{D5CDD505-2E9C-101B-9397-08002B2CF9AE}" pid="30" name="SharedWithUsers">
    <vt:lpwstr>10;#Martins Marcia</vt:lpwstr>
  </property>
  <property fmtid="{D5CDD505-2E9C-101B-9397-08002B2CF9AE}" pid="31" name="xd_ProgID">
    <vt:lpwstr/>
  </property>
  <property fmtid="{D5CDD505-2E9C-101B-9397-08002B2CF9AE}" pid="32" name="TemplateUrl">
    <vt:lpwstr/>
  </property>
  <property fmtid="{D5CDD505-2E9C-101B-9397-08002B2CF9AE}" pid="33" name="_ExtendedDescription">
    <vt:lpwstr/>
  </property>
  <property fmtid="{D5CDD505-2E9C-101B-9397-08002B2CF9AE}" pid="34" name="xd_Signature">
    <vt:lpwstr/>
  </property>
  <property fmtid="{D5CDD505-2E9C-101B-9397-08002B2CF9AE}" pid="35" name="TriggerFlowInfo">
    <vt:lpwstr/>
  </property>
  <property fmtid="{D5CDD505-2E9C-101B-9397-08002B2CF9AE}" pid="36" name="EMA_x002F_EXT">
    <vt:lpwstr>422;#EMA|f5c9fc3d-56c5-4333-8692-9cd3dc4a9d0b</vt:lpwstr>
  </property>
  <property fmtid="{D5CDD505-2E9C-101B-9397-08002B2CF9AE}" pid="37" name="Document_x0020_language">
    <vt:lpwstr>423;#English (EN)|bc972daa-d91f-4fb6-88cc-c602dce93b8e</vt:lpwstr>
  </property>
</Properties>
</file>